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1497" r:id="rId5"/>
    <p:sldId id="1499" r:id="rId6"/>
    <p:sldId id="1517" r:id="rId7"/>
    <p:sldId id="1500" r:id="rId8"/>
    <p:sldId id="1502" r:id="rId9"/>
    <p:sldId id="1513" r:id="rId10"/>
    <p:sldId id="1507" r:id="rId11"/>
    <p:sldId id="1505" r:id="rId12"/>
    <p:sldId id="1510" r:id="rId13"/>
    <p:sldId id="1508" r:id="rId14"/>
    <p:sldId id="290" r:id="rId15"/>
    <p:sldId id="1514" r:id="rId16"/>
    <p:sldId id="1515" r:id="rId17"/>
    <p:sldId id="1512" r:id="rId18"/>
    <p:sldId id="1516" r:id="rId19"/>
    <p:sldId id="1518" r:id="rId20"/>
    <p:sldId id="1519" r:id="rId21"/>
    <p:sldId id="152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DC3CAF61-3D39-8A1C-6AB6-F5CBCFCBEA47}" name="Vanessa Buzgheia (ALLEGIS GROUP HOLDINGS INC)" initials="" userId="S::v-vabuzgheia@microsoft.com::f3934b54-4599-40d0-96a8-d6208686f730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28AF0"/>
    <a:srgbClr val="ED515E"/>
    <a:srgbClr val="5DF0F0"/>
    <a:srgbClr val="F55FDC"/>
    <a:srgbClr val="7CF763"/>
    <a:srgbClr val="F2F06F"/>
    <a:srgbClr val="E4F768"/>
    <a:srgbClr val="7AF0F0"/>
    <a:srgbClr val="6CB7F0"/>
    <a:srgbClr val="F26DD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4952601"/>
            <a:ext cx="10830797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2" y="5738985"/>
            <a:ext cx="10830798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348996" y="359053"/>
            <a:ext cx="11494008" cy="4206240"/>
          </a:xfrm>
          <a:blipFill dpi="0" rotWithShape="1">
            <a:blip r:embed="rId2" cstate="email">
              <a:alphaModFix amt="50000"/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37457" y="4718958"/>
            <a:ext cx="11517086" cy="17879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37457" y="345676"/>
            <a:ext cx="11517086" cy="42245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474076" y="1359776"/>
            <a:ext cx="7402445" cy="4331575"/>
          </a:xfrm>
        </p:spPr>
        <p:txBody>
          <a:bodyPr anchor="t">
            <a:normAutofit/>
          </a:bodyPr>
          <a:lstStyle>
            <a:lvl1pPr algn="l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1BBC1-8687-45A9-B22B-F61D547A780C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8" y="841248"/>
            <a:ext cx="8931403" cy="138435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95528" y="2333860"/>
            <a:ext cx="8931403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685800" indent="-4572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 marL="1257300" indent="-342900"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3227F-7A38-4FCC-BBE5-462C6ABA0D7C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845134" y="874986"/>
            <a:ext cx="321879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21981" y="874987"/>
            <a:ext cx="6584950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4076" y="1166648"/>
            <a:ext cx="5880761" cy="452470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5881" y="1170041"/>
            <a:ext cx="2520697" cy="4521309"/>
          </a:xfrm>
        </p:spPr>
        <p:txBody>
          <a:bodyPr anchor="t">
            <a:normAutofit/>
          </a:bodyPr>
          <a:lstStyle>
            <a:lvl1pPr marL="0" indent="0" algn="l">
              <a:lnSpc>
                <a:spcPct val="15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080CD416-224D-4632-8302-C1A0B05C0690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234" y="829577"/>
            <a:ext cx="4192166" cy="1693992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49375" y="366631"/>
            <a:ext cx="6281928" cy="613562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4234" y="2637762"/>
            <a:ext cx="4192166" cy="341109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6751530" y="351065"/>
            <a:ext cx="509771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34788" y="353022"/>
            <a:ext cx="6300216" cy="6153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640D-701E-4505-B3CF-EF9407231E3A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58915-0BD2-4619-96F8-2000A958401A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7C48-2090-4C6A-8BA6-AD652515C489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82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5811837" cy="52643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18EB-E5A2-46FD-AE56-36A2660D9755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128" y="840740"/>
            <a:ext cx="3494314" cy="522351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04268" y="840740"/>
            <a:ext cx="6884604" cy="5223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F173-72DA-43D0-80E2-6EBC494B1FEF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25028" y="874987"/>
            <a:ext cx="490187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62053" y="874987"/>
            <a:ext cx="490187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1474077" y="1226152"/>
            <a:ext cx="4184248" cy="44651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7"/>
          <p:cNvSpPr>
            <a:spLocks noGrp="1"/>
          </p:cNvSpPr>
          <p:nvPr>
            <p:ph sz="quarter" idx="13"/>
          </p:nvPr>
        </p:nvSpPr>
        <p:spPr>
          <a:xfrm>
            <a:off x="6511102" y="1226152"/>
            <a:ext cx="4187100" cy="4465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080CD416-224D-4632-8302-C1A0B05C0690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657" y="2090057"/>
            <a:ext cx="10613572" cy="3967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6615-F428-46F8-B333-52721A2A1D31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3949" y="819804"/>
            <a:ext cx="6022523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45956" y="361188"/>
            <a:ext cx="4434840" cy="613562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5352341" y="2235200"/>
            <a:ext cx="6044132" cy="38029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7457" y="351064"/>
            <a:ext cx="4451839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>
          <a:xfrm>
            <a:off x="5538937" y="6455664"/>
            <a:ext cx="3337584" cy="402336"/>
          </a:xfrm>
        </p:spPr>
        <p:txBody>
          <a:bodyPr/>
          <a:lstStyle/>
          <a:p>
            <a:fld id="{7E38CFF5-C5CE-48B3-B40D-6C66C1CC6368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915879" y="351065"/>
            <a:ext cx="6938663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708" y="826408"/>
            <a:ext cx="60225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796834" y="2243328"/>
            <a:ext cx="6022524" cy="38055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7401964" y="361186"/>
            <a:ext cx="4434840" cy="613562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37457" y="351065"/>
            <a:ext cx="6939845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7392820" y="351063"/>
            <a:ext cx="445312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3350" y="819005"/>
            <a:ext cx="6777828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57366" y="361188"/>
            <a:ext cx="3657600" cy="613562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613350" y="2032216"/>
            <a:ext cx="6777828" cy="4034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155746" y="351065"/>
            <a:ext cx="769350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48222" y="351064"/>
            <a:ext cx="3675888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7" y="829475"/>
            <a:ext cx="6714892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795527" y="2047532"/>
            <a:ext cx="6714892" cy="40013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37457" y="351065"/>
            <a:ext cx="7631033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8094185" y="356616"/>
            <a:ext cx="3739896" cy="6144768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8085041" y="351064"/>
            <a:ext cx="3758184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06" y="817137"/>
            <a:ext cx="4192166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49839" y="361188"/>
            <a:ext cx="6272784" cy="613562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37458" y="351064"/>
            <a:ext cx="6297546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7204234" y="2637763"/>
            <a:ext cx="4192899" cy="3411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751530" y="351065"/>
            <a:ext cx="509771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19372" y="817137"/>
            <a:ext cx="4337407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14"/>
          </p:nvPr>
        </p:nvSpPr>
        <p:spPr>
          <a:xfrm>
            <a:off x="819301" y="2637763"/>
            <a:ext cx="4338165" cy="3411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752063" y="361188"/>
            <a:ext cx="6089904" cy="613562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37457" y="351065"/>
            <a:ext cx="5282687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744782" y="351064"/>
            <a:ext cx="6104466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7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553" y="826408"/>
            <a:ext cx="4301413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47038" y="361188"/>
            <a:ext cx="6135624" cy="613562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7104889" y="2074889"/>
            <a:ext cx="4291584" cy="3973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6615483" y="351065"/>
            <a:ext cx="5233765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37458" y="351064"/>
            <a:ext cx="6154784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95527" y="826408"/>
            <a:ext cx="4518609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sz="quarter" idx="14"/>
          </p:nvPr>
        </p:nvSpPr>
        <p:spPr>
          <a:xfrm>
            <a:off x="806111" y="2074889"/>
            <a:ext cx="4508284" cy="3973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928508" y="366631"/>
            <a:ext cx="5907024" cy="613562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37457" y="351065"/>
            <a:ext cx="5456769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5914792" y="351065"/>
            <a:ext cx="593445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9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2158" y="839871"/>
            <a:ext cx="3227469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46601" y="361188"/>
            <a:ext cx="7232904" cy="613562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8172158" y="2665215"/>
            <a:ext cx="3227469" cy="3377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7707386" y="351065"/>
            <a:ext cx="414186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37457" y="351064"/>
            <a:ext cx="7251192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0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95527" y="839871"/>
            <a:ext cx="3374317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37457" y="351065"/>
            <a:ext cx="4300827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7"/>
          <p:cNvSpPr>
            <a:spLocks noGrp="1"/>
          </p:cNvSpPr>
          <p:nvPr>
            <p:ph sz="quarter" idx="14"/>
          </p:nvPr>
        </p:nvSpPr>
        <p:spPr>
          <a:xfrm>
            <a:off x="795527" y="2665215"/>
            <a:ext cx="3374317" cy="3377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777943" y="366631"/>
            <a:ext cx="7059168" cy="613562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765806" y="351065"/>
            <a:ext cx="7083442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4234" y="829577"/>
            <a:ext cx="4192166" cy="3775213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4233" y="4731335"/>
            <a:ext cx="4192166" cy="131228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49375" y="361188"/>
            <a:ext cx="6281928" cy="6135624"/>
          </a:xfrm>
          <a:blipFill>
            <a:blip r:embed="rId2" cstate="email">
              <a:alphaModFix amt="50000"/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751530" y="351065"/>
            <a:ext cx="5097718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34788" y="353022"/>
            <a:ext cx="6300216" cy="615391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359712" y="839871"/>
            <a:ext cx="3065002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46440" y="361188"/>
            <a:ext cx="7424928" cy="613562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904606" y="351065"/>
            <a:ext cx="394464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7"/>
          <p:cNvSpPr>
            <a:spLocks noGrp="1"/>
          </p:cNvSpPr>
          <p:nvPr>
            <p:ph sz="quarter" idx="14"/>
          </p:nvPr>
        </p:nvSpPr>
        <p:spPr>
          <a:xfrm>
            <a:off x="8359712" y="2665215"/>
            <a:ext cx="3065002" cy="3377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337456" y="351064"/>
            <a:ext cx="7442897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7" y="5024647"/>
            <a:ext cx="3739896" cy="1207851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48996" y="357974"/>
            <a:ext cx="11494008" cy="4270248"/>
          </a:xfrm>
          <a:blipFill dpi="0" rotWithShape="1">
            <a:blip r:embed="rId2" cstate="email">
              <a:alphaModFix amt="50000"/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5349240" y="5024647"/>
            <a:ext cx="6041938" cy="1207851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36FE-15B3-4F20-9261-F868C8825F0F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321733" y="4758374"/>
            <a:ext cx="11527515" cy="17485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37456" y="351064"/>
            <a:ext cx="11511792" cy="42840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7" y="4336837"/>
            <a:ext cx="3739896" cy="1863698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348996" y="358671"/>
            <a:ext cx="11494008" cy="3547872"/>
          </a:xfrm>
          <a:blipFill dpi="0" rotWithShape="1">
            <a:blip r:embed="rId2" cstate="email">
              <a:alphaModFix amt="50000"/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5349240" y="4336837"/>
            <a:ext cx="6041938" cy="1863698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736FE-15B3-4F20-9261-F868C8825F0F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337456" y="4038600"/>
            <a:ext cx="11527515" cy="24683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39852" y="351064"/>
            <a:ext cx="11512296" cy="35630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077" y="1240971"/>
            <a:ext cx="3277536" cy="963033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5100662" y="1240971"/>
            <a:ext cx="5614213" cy="96303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1126236" y="2719146"/>
            <a:ext cx="9921240" cy="3255264"/>
          </a:xfrm>
          <a:blipFill dpi="0" rotWithShape="1">
            <a:blip r:embed="rId2" cstate="email">
              <a:alphaModFix amt="5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838E7C52-89A1-4FAF-9408-82A97F69BEE9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121981" y="874987"/>
            <a:ext cx="9941944" cy="16777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126236" y="2710002"/>
            <a:ext cx="9939528" cy="32735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54740" y="1944079"/>
            <a:ext cx="6391656" cy="4553712"/>
          </a:xfrm>
          <a:blipFill dpi="0" rotWithShape="1">
            <a:blip r:embed="rId2" cstate="email">
              <a:alphaModFix amt="5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7158567" y="2235200"/>
            <a:ext cx="4420788" cy="3958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31391-F4B8-4A23-8935-365F41031646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 flipV="1">
            <a:off x="337457" y="351062"/>
            <a:ext cx="11512296" cy="14650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39852" y="1929406"/>
            <a:ext cx="6421432" cy="45775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874592" y="1929406"/>
            <a:ext cx="4975161" cy="45775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59959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349324" y="2423719"/>
            <a:ext cx="5175504" cy="4069080"/>
          </a:xfrm>
          <a:blipFill>
            <a:blip r:embed="rId2" cstate="email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5937402" y="599600"/>
            <a:ext cx="5633165" cy="56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507B-3789-49BC-A5B5-D3B2B10E5F24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 flipV="1">
            <a:off x="337457" y="351059"/>
            <a:ext cx="5199238" cy="19398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5665293" y="351065"/>
            <a:ext cx="6189249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V="1">
            <a:off x="337457" y="2409583"/>
            <a:ext cx="5199238" cy="40973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599599"/>
            <a:ext cx="3946824" cy="14538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349324" y="2423719"/>
            <a:ext cx="4476676" cy="4069080"/>
          </a:xfrm>
          <a:blipFill dpi="0" rotWithShape="1">
            <a:blip r:embed="rId2" cstate="email">
              <a:alphaModFix amt="5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5220382" y="599600"/>
            <a:ext cx="6350185" cy="56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507B-3789-49BC-A5B5-D3B2B10E5F24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 flipV="1">
            <a:off x="337457" y="351058"/>
            <a:ext cx="4488543" cy="19398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4939611" y="351065"/>
            <a:ext cx="6914932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flipV="1">
            <a:off x="337457" y="2409583"/>
            <a:ext cx="4497205" cy="40973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7441" y="1359777"/>
            <a:ext cx="5880761" cy="1107198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152328" y="886968"/>
            <a:ext cx="3197543" cy="5084064"/>
          </a:xfrm>
          <a:blipFill dpi="0" rotWithShape="1">
            <a:blip r:embed="rId2" cstate="email">
              <a:alphaModFix amt="50000"/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3"/>
          </p:nvPr>
        </p:nvSpPr>
        <p:spPr>
          <a:xfrm>
            <a:off x="4817441" y="2631072"/>
            <a:ext cx="5880761" cy="3060281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65346" y="874986"/>
            <a:ext cx="6584950" cy="51114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12647" y="6498770"/>
            <a:ext cx="3494314" cy="359229"/>
          </a:xfrm>
        </p:spPr>
        <p:txBody>
          <a:bodyPr/>
          <a:lstStyle/>
          <a:p>
            <a:fld id="{080CD416-224D-4632-8302-C1A0B05C0690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85041" y="6498770"/>
            <a:ext cx="2805405" cy="359229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40682" y="6498770"/>
            <a:ext cx="429207" cy="359229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141704" y="874986"/>
            <a:ext cx="321879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01723" y="4669972"/>
            <a:ext cx="8988551" cy="1088572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601724" y="1398813"/>
            <a:ext cx="8988552" cy="3145973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9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51461-EBBE-4007-A7FA-8D550B1815C8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23" y="4669972"/>
            <a:ext cx="8988551" cy="83234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601724" y="1398813"/>
            <a:ext cx="8988552" cy="3145973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19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45D9-E600-48F3-8D60-FBB32619D4B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5744782" y="351064"/>
            <a:ext cx="6104466" cy="615587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01" y="840278"/>
            <a:ext cx="4337407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00" y="4668118"/>
            <a:ext cx="4337407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752063" y="361188"/>
            <a:ext cx="6089904" cy="6135624"/>
          </a:xfrm>
          <a:blipFill dpi="0" rotWithShape="1">
            <a:blip r:embed="rId2" cstate="email">
              <a:alphaModFix amt="50000"/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7457" y="351065"/>
            <a:ext cx="5282687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61213" y="4669972"/>
            <a:ext cx="10069575" cy="1088572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061212" y="1398813"/>
            <a:ext cx="10069576" cy="3145973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19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DA9F-3449-4571-B576-325E0AB8D353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500188" y="1636205"/>
            <a:ext cx="9191625" cy="3585591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latin typeface="+mj-lt"/>
              </a:defRPr>
            </a:lvl1pPr>
            <a:lvl2pPr marL="228600" indent="0" algn="ctr">
              <a:lnSpc>
                <a:spcPct val="100000"/>
              </a:lnSpc>
              <a:buNone/>
              <a:defRPr sz="4800" b="0">
                <a:latin typeface="+mj-lt"/>
              </a:defRPr>
            </a:lvl2pPr>
            <a:lvl3pPr marL="457200" indent="0" algn="ctr">
              <a:lnSpc>
                <a:spcPct val="100000"/>
              </a:lnSpc>
              <a:buNone/>
              <a:defRPr sz="4800" b="0">
                <a:latin typeface="+mj-lt"/>
              </a:defRPr>
            </a:lvl3pPr>
            <a:lvl4pPr marL="685800" indent="0" algn="ctr">
              <a:lnSpc>
                <a:spcPct val="100000"/>
              </a:lnSpc>
              <a:buNone/>
              <a:defRPr sz="4800" b="0">
                <a:latin typeface="+mj-lt"/>
              </a:defRPr>
            </a:lvl4pPr>
            <a:lvl5pPr marL="914400" indent="0" algn="ctr">
              <a:lnSpc>
                <a:spcPct val="100000"/>
              </a:lnSpc>
              <a:buNone/>
              <a:defRPr sz="4800" b="0">
                <a:latin typeface="+mj-lt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C9CA7-4D60-41A4-A4F0-FD6D94D8C852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500188" y="1636205"/>
            <a:ext cx="9191625" cy="3585591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latin typeface="+mj-lt"/>
              </a:defRPr>
            </a:lvl1pPr>
            <a:lvl2pPr marL="228600" indent="0" algn="ctr">
              <a:lnSpc>
                <a:spcPct val="100000"/>
              </a:lnSpc>
              <a:buNone/>
              <a:defRPr sz="4800" b="0">
                <a:latin typeface="+mj-lt"/>
              </a:defRPr>
            </a:lvl2pPr>
            <a:lvl3pPr marL="457200" indent="0" algn="ctr">
              <a:lnSpc>
                <a:spcPct val="100000"/>
              </a:lnSpc>
              <a:buNone/>
              <a:defRPr sz="4800" b="0">
                <a:latin typeface="+mj-lt"/>
              </a:defRPr>
            </a:lvl3pPr>
            <a:lvl4pPr marL="685800" indent="0" algn="ctr">
              <a:lnSpc>
                <a:spcPct val="100000"/>
              </a:lnSpc>
              <a:buNone/>
              <a:defRPr sz="4800" b="0">
                <a:latin typeface="+mj-lt"/>
              </a:defRPr>
            </a:lvl4pPr>
            <a:lvl5pPr marL="914400" indent="0" algn="ctr">
              <a:lnSpc>
                <a:spcPct val="100000"/>
              </a:lnSpc>
              <a:buNone/>
              <a:defRPr sz="4800" b="0">
                <a:latin typeface="+mj-lt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6DBA-5967-4D4F-9608-7CC4DFDA88DC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795528" y="1636205"/>
            <a:ext cx="10023579" cy="3585591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4800" b="0">
                <a:latin typeface="+mj-lt"/>
              </a:defRPr>
            </a:lvl1pPr>
            <a:lvl2pPr marL="228600" indent="0" algn="l">
              <a:lnSpc>
                <a:spcPct val="100000"/>
              </a:lnSpc>
              <a:buNone/>
              <a:defRPr sz="4800" b="0">
                <a:latin typeface="+mj-lt"/>
              </a:defRPr>
            </a:lvl2pPr>
            <a:lvl3pPr marL="457200" indent="0" algn="l">
              <a:lnSpc>
                <a:spcPct val="100000"/>
              </a:lnSpc>
              <a:buNone/>
              <a:defRPr sz="4800" b="0">
                <a:latin typeface="+mj-lt"/>
              </a:defRPr>
            </a:lvl3pPr>
            <a:lvl4pPr marL="685800" indent="0" algn="l">
              <a:lnSpc>
                <a:spcPct val="100000"/>
              </a:lnSpc>
              <a:buNone/>
              <a:defRPr sz="4800" b="0">
                <a:latin typeface="+mj-lt"/>
              </a:defRPr>
            </a:lvl4pPr>
            <a:lvl5pPr marL="914400" indent="0" algn="l">
              <a:lnSpc>
                <a:spcPct val="100000"/>
              </a:lnSpc>
              <a:buNone/>
              <a:defRPr sz="4800" b="0">
                <a:latin typeface="+mj-lt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B4E8A-F766-4B4E-BA35-31ABBD66791B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>
                <a:alpha val="96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71118" y="5097029"/>
            <a:ext cx="9246805" cy="594321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474077" y="1188719"/>
            <a:ext cx="9243846" cy="3148857"/>
          </a:xfrm>
        </p:spPr>
        <p:txBody>
          <a:bodyPr anchor="t">
            <a:normAutofit/>
          </a:bodyPr>
          <a:lstStyle>
            <a:lvl1pPr marL="164465" indent="-164465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2632-1039-4FCE-A210-396E8C7520B2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5028" y="4775289"/>
            <a:ext cx="9941944" cy="12077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123548" y="869544"/>
            <a:ext cx="9941944" cy="37424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5825" y="5407940"/>
            <a:ext cx="10420350" cy="466344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885825" y="841248"/>
            <a:ext cx="10420350" cy="3291840"/>
          </a:xfrm>
        </p:spPr>
        <p:txBody>
          <a:bodyPr anchor="ctr">
            <a:normAutofit/>
          </a:bodyPr>
          <a:lstStyle>
            <a:lvl1pPr marL="164465" indent="-164465" algn="ctr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6D844-928B-4334-9530-404CD7C81364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37457" y="4775289"/>
            <a:ext cx="11517086" cy="17316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37457" y="351066"/>
            <a:ext cx="11517086" cy="42567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689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809498" y="1097280"/>
            <a:ext cx="8961120" cy="3474720"/>
          </a:xfrm>
        </p:spPr>
        <p:txBody>
          <a:bodyPr anchor="ctr">
            <a:normAutofit/>
          </a:bodyPr>
          <a:lstStyle>
            <a:lvl1pPr marL="164465" indent="-164465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703B-AD10-45EB-9C69-399306B4449A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94655" y="2217961"/>
            <a:ext cx="4873048" cy="4096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524299" y="2217961"/>
            <a:ext cx="4883928" cy="4096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9F73C-A859-4554-A313-766C75404450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656" y="22064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225040" y="2908301"/>
            <a:ext cx="5183188" cy="3107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4656" y="2908301"/>
            <a:ext cx="5157788" cy="3107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5040" y="22064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D68B-28A2-4855-B3C1-2440696AF665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4656" y="842464"/>
            <a:ext cx="10613572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DAC0D-566B-40F6-B3F6-72A0E1EDF8FC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1981" y="874987"/>
            <a:ext cx="6584950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4076" y="1359777"/>
            <a:ext cx="5880761" cy="3212224"/>
          </a:xfrm>
        </p:spPr>
        <p:txBody>
          <a:bodyPr anchor="t">
            <a:normAutofit/>
          </a:bodyPr>
          <a:lstStyle>
            <a:lvl1pPr algn="l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4076" y="4731335"/>
            <a:ext cx="5880761" cy="960017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855758" y="886968"/>
            <a:ext cx="3197543" cy="5084064"/>
          </a:xfrm>
          <a:blipFill>
            <a:blip r:embed="rId2">
              <a:alphaModFix amt="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7845134" y="874986"/>
            <a:ext cx="3218791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2907-BCBA-412E-9539-603ECFD8F450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7" y="841248"/>
            <a:ext cx="3614111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5528" y="2794000"/>
            <a:ext cx="3614112" cy="3237592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736" y="826408"/>
            <a:ext cx="6440258" cy="520518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EE26-0A88-4974-AF99-F8A1B22A826A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528" y="841248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059" y="3072019"/>
            <a:ext cx="3585586" cy="2951084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5027693" y="351064"/>
            <a:ext cx="6826850" cy="6155870"/>
          </a:xfrm>
          <a:blipFill dpi="0" rotWithShape="1">
            <a:blip r:embed="rId2" cstate="email">
              <a:alphaModFix amt="50000"/>
            </a:blip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A849-C5D8-4949-916D-70A31634CC93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7457" y="351065"/>
            <a:ext cx="4539531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38" y="734785"/>
            <a:ext cx="10860767" cy="1899558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66445" y="3461659"/>
            <a:ext cx="10862663" cy="274320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 marL="228600" indent="0">
              <a:buNone/>
              <a:defRPr>
                <a:latin typeface="+mn-lt"/>
              </a:defRPr>
            </a:lvl2pPr>
            <a:lvl3pPr marL="457200" indent="0">
              <a:buNone/>
              <a:defRPr>
                <a:latin typeface="+mn-lt"/>
              </a:defRPr>
            </a:lvl3pPr>
            <a:lvl4pPr marL="685800" indent="0">
              <a:buNone/>
              <a:defRPr>
                <a:latin typeface="+mn-lt"/>
              </a:defRPr>
            </a:lvl4pPr>
            <a:lvl5pPr marL="91440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0EB-E3CD-4DFD-ADFD-CB1276891D7A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7457" y="3159582"/>
            <a:ext cx="11517086" cy="33473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37457" y="351065"/>
            <a:ext cx="11517086" cy="26452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34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68362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D416-224D-4632-8302-C1A0B05C0690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95528" y="842464"/>
            <a:ext cx="7204455" cy="10994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95528" y="2034949"/>
            <a:ext cx="7204455" cy="416991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8616581" y="361188"/>
            <a:ext cx="3227832" cy="6135624"/>
          </a:xfrm>
          <a:blipFill dpi="0" rotWithShape="1">
            <a:blip r:embed="rId2" cstate="email">
              <a:alphaModFix amt="50000"/>
            </a:blip>
            <a:srcRect/>
            <a:stretch>
              <a:fillRect/>
            </a:stretch>
          </a:blipFill>
          <a:ln w="19050">
            <a:noFill/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F0EB-E3CD-4DFD-ADFD-CB1276891D7A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37456" y="351065"/>
            <a:ext cx="8126031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606452" y="351065"/>
            <a:ext cx="3248090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528" y="839111"/>
            <a:ext cx="8001000" cy="3345328"/>
          </a:xfrm>
        </p:spPr>
        <p:txBody>
          <a:bodyPr anchor="t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5528" y="4473553"/>
            <a:ext cx="6381202" cy="154533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D9461-0F61-4002-8F2D-B7697A0E13FF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528" y="841248"/>
            <a:ext cx="7681495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5528" y="4617138"/>
            <a:ext cx="723830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C53FF-A9D2-44F7-87E7-301150AC66D6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173C-F4FB-4840-9C6C-8C62F68E21A9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7457" y="351065"/>
            <a:ext cx="11517086" cy="61558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474076" y="1359776"/>
            <a:ext cx="7354238" cy="4331575"/>
          </a:xfrm>
        </p:spPr>
        <p:txBody>
          <a:bodyPr anchor="b">
            <a:normAutofit/>
          </a:bodyPr>
          <a:lstStyle>
            <a:lvl1pPr algn="l">
              <a:defRPr sz="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1981" y="874987"/>
            <a:ext cx="9941944" cy="5108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1BBC1-8687-45A9-B22B-F61D547A780C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2647" y="6498770"/>
            <a:ext cx="3494314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CA325475-EA0F-49B2-A586-CC0D8CB91667}" type="datetime1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85041" y="6498770"/>
            <a:ext cx="2805405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0682" y="6498770"/>
            <a:ext cx="429207" cy="3592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image3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image3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image3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image3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4076" y="1359777"/>
            <a:ext cx="5880761" cy="3212224"/>
          </a:xfrm>
        </p:spPr>
        <p:txBody>
          <a:bodyPr>
            <a:normAutofit/>
          </a:bodyPr>
          <a:lstStyle/>
          <a:p>
            <a:pPr algn="ctr"/>
            <a:r>
              <a:rPr lang="en-US" sz="4800" dirty="0" err="1">
                <a:latin typeface="Book Antiqua" panose="02040602050305030304" charset="0"/>
                <a:cs typeface="Book Antiqua" panose="02040602050305030304" charset="0"/>
              </a:rPr>
              <a:t>Социальный</a:t>
            </a:r>
            <a:r>
              <a:rPr lang="en-US" sz="48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4800" dirty="0" err="1">
                <a:latin typeface="Book Antiqua" panose="02040602050305030304" charset="0"/>
                <a:cs typeface="Book Antiqua" panose="02040602050305030304" charset="0"/>
              </a:rPr>
              <a:t>проект</a:t>
            </a:r>
            <a:r>
              <a:rPr lang="en-US" sz="48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4800" dirty="0" err="1">
                <a:latin typeface="Book Antiqua" panose="02040602050305030304" charset="0"/>
                <a:cs typeface="Book Antiqua" panose="02040602050305030304" charset="0"/>
              </a:rPr>
              <a:t>на</a:t>
            </a:r>
            <a:r>
              <a:rPr lang="en-US" sz="48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4800" dirty="0" err="1">
                <a:latin typeface="Book Antiqua" panose="02040602050305030304" charset="0"/>
                <a:cs typeface="Book Antiqua" panose="02040602050305030304" charset="0"/>
              </a:rPr>
              <a:t>тему</a:t>
            </a:r>
            <a:r>
              <a:rPr lang="en-US" sz="4800" dirty="0">
                <a:latin typeface="Book Antiqua" panose="02040602050305030304" charset="0"/>
                <a:cs typeface="Book Antiqua" panose="02040602050305030304" charset="0"/>
              </a:rPr>
              <a:t>: </a:t>
            </a:r>
            <a:r>
              <a:rPr lang="ru-RU" sz="4800" dirty="0" smtClean="0">
                <a:latin typeface="Book Antiqua" panose="02040602050305030304" charset="0"/>
                <a:cs typeface="Book Antiqua" panose="02040602050305030304" charset="0"/>
              </a:rPr>
              <a:t>«</a:t>
            </a:r>
            <a:r>
              <a:rPr lang="en-US" sz="4800" dirty="0" err="1" smtClean="0">
                <a:latin typeface="Book Antiqua" panose="02040602050305030304" charset="0"/>
                <a:cs typeface="Book Antiqua" panose="02040602050305030304" charset="0"/>
              </a:rPr>
              <a:t>Читать</a:t>
            </a:r>
            <a:r>
              <a:rPr lang="en-US" sz="4800" dirty="0" smtClean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4800" dirty="0" err="1">
                <a:latin typeface="Book Antiqua" panose="02040602050305030304" charset="0"/>
                <a:cs typeface="Book Antiqua" panose="02040602050305030304" charset="0"/>
              </a:rPr>
              <a:t>или</a:t>
            </a:r>
            <a:r>
              <a:rPr lang="en-US" sz="48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4800" dirty="0" err="1">
                <a:latin typeface="Book Antiqua" panose="02040602050305030304" charset="0"/>
                <a:cs typeface="Book Antiqua" panose="02040602050305030304" charset="0"/>
              </a:rPr>
              <a:t>не</a:t>
            </a:r>
            <a:r>
              <a:rPr lang="en-US" sz="48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4800" dirty="0" err="1">
                <a:latin typeface="Book Antiqua" panose="02040602050305030304" charset="0"/>
                <a:cs typeface="Book Antiqua" panose="02040602050305030304" charset="0"/>
              </a:rPr>
              <a:t>читать</a:t>
            </a:r>
            <a:r>
              <a:rPr lang="en-US" sz="4800" dirty="0" smtClean="0">
                <a:latin typeface="Book Antiqua" panose="02040602050305030304" charset="0"/>
                <a:cs typeface="Book Antiqua" panose="02040602050305030304" charset="0"/>
              </a:rPr>
              <a:t>?</a:t>
            </a:r>
            <a:r>
              <a:rPr lang="ru-RU" sz="4800" dirty="0" smtClean="0"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ru-RU" sz="4800" dirty="0" smtClean="0">
                <a:latin typeface="Book Antiqua" panose="02040602050305030304" charset="0"/>
                <a:cs typeface="Book Antiqua" panose="02040602050305030304" charset="0"/>
              </a:rPr>
            </a:br>
            <a:r>
              <a:rPr lang="en-US" sz="4800" dirty="0" err="1" smtClean="0">
                <a:latin typeface="Book Antiqua" panose="02040602050305030304" charset="0"/>
                <a:cs typeface="Book Antiqua" panose="02040602050305030304" charset="0"/>
              </a:rPr>
              <a:t>Вот</a:t>
            </a:r>
            <a:r>
              <a:rPr lang="en-US" sz="4800" dirty="0" smtClean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4800" dirty="0">
                <a:latin typeface="Book Antiqua" panose="02040602050305030304" charset="0"/>
                <a:cs typeface="Book Antiqua" panose="02040602050305030304" charset="0"/>
              </a:rPr>
              <a:t>в </a:t>
            </a:r>
            <a:r>
              <a:rPr lang="en-US" sz="4800" dirty="0" err="1">
                <a:latin typeface="Book Antiqua" panose="02040602050305030304" charset="0"/>
                <a:cs typeface="Book Antiqua" panose="02040602050305030304" charset="0"/>
              </a:rPr>
              <a:t>чем</a:t>
            </a:r>
            <a:r>
              <a:rPr lang="en-US" sz="48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4800" dirty="0" err="1">
                <a:latin typeface="Book Antiqua" panose="02040602050305030304" charset="0"/>
                <a:cs typeface="Book Antiqua" panose="02040602050305030304" charset="0"/>
              </a:rPr>
              <a:t>вопрос</a:t>
            </a:r>
            <a:r>
              <a:rPr lang="en-US" sz="4800" dirty="0" smtClean="0">
                <a:latin typeface="Book Antiqua" panose="02040602050305030304" charset="0"/>
                <a:cs typeface="Book Antiqua" panose="02040602050305030304" charset="0"/>
              </a:rPr>
              <a:t>!</a:t>
            </a:r>
            <a:r>
              <a:rPr lang="ru-RU" sz="4800" dirty="0" smtClean="0">
                <a:latin typeface="Book Antiqua" panose="02040602050305030304" charset="0"/>
                <a:cs typeface="Book Antiqua" panose="02040602050305030304" charset="0"/>
              </a:rPr>
              <a:t>»</a:t>
            </a:r>
            <a:endParaRPr lang="en-US" sz="48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16" y="4731335"/>
            <a:ext cx="6357982" cy="960017"/>
          </a:xfrm>
        </p:spPr>
        <p:txBody>
          <a:bodyPr>
            <a:normAutofit/>
          </a:bodyPr>
          <a:lstStyle/>
          <a:p>
            <a:r>
              <a:rPr lang="en-US" dirty="0" err="1">
                <a:latin typeface="Book Antiqua" panose="02040602050305030304" charset="0"/>
                <a:cs typeface="Book Antiqua" panose="02040602050305030304" charset="0"/>
              </a:rPr>
              <a:t>Работу</a:t>
            </a:r>
            <a:r>
              <a:rPr lang="en-US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dirty="0" err="1">
                <a:latin typeface="Book Antiqua" panose="02040602050305030304" charset="0"/>
                <a:cs typeface="Book Antiqua" panose="02040602050305030304" charset="0"/>
              </a:rPr>
              <a:t>выполнила</a:t>
            </a:r>
            <a:r>
              <a:rPr lang="en-US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dirty="0" err="1">
                <a:latin typeface="Book Antiqua" panose="02040602050305030304" charset="0"/>
                <a:cs typeface="Book Antiqua" panose="02040602050305030304" charset="0"/>
              </a:rPr>
              <a:t>ученица</a:t>
            </a:r>
            <a:r>
              <a:rPr lang="en-US" dirty="0">
                <a:latin typeface="Book Antiqua" panose="02040602050305030304" charset="0"/>
                <a:cs typeface="Book Antiqua" panose="02040602050305030304" charset="0"/>
              </a:rPr>
              <a:t> 10 </a:t>
            </a:r>
            <a:r>
              <a:rPr lang="en-US" dirty="0" err="1">
                <a:latin typeface="Book Antiqua" panose="02040602050305030304" charset="0"/>
                <a:cs typeface="Book Antiqua" panose="02040602050305030304" charset="0"/>
              </a:rPr>
              <a:t>класса</a:t>
            </a:r>
            <a:r>
              <a:rPr lang="en-US" dirty="0" smtClean="0">
                <a:latin typeface="Book Antiqua" panose="02040602050305030304" charset="0"/>
                <a:cs typeface="Book Antiqua" panose="02040602050305030304" charset="0"/>
              </a:rPr>
              <a:t>: </a:t>
            </a:r>
            <a:r>
              <a:rPr lang="en-US" dirty="0" err="1">
                <a:latin typeface="Book Antiqua" panose="02040602050305030304" charset="0"/>
                <a:cs typeface="Book Antiqua" panose="02040602050305030304" charset="0"/>
              </a:rPr>
              <a:t>Каграманян</a:t>
            </a:r>
            <a:r>
              <a:rPr lang="en-US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dirty="0" err="1">
                <a:latin typeface="Book Antiqua" panose="02040602050305030304" charset="0"/>
                <a:cs typeface="Book Antiqua" panose="02040602050305030304" charset="0"/>
              </a:rPr>
              <a:t>Майя</a:t>
            </a:r>
            <a:r>
              <a:rPr lang="en-US" dirty="0">
                <a:latin typeface="Book Antiqua" panose="02040602050305030304" charset="0"/>
                <a:cs typeface="Book Antiqua" panose="02040602050305030304" charset="0"/>
              </a:rPr>
              <a:t> </a:t>
            </a:r>
          </a:p>
          <a:p>
            <a:r>
              <a:rPr lang="en-US" dirty="0" err="1" smtClean="0">
                <a:latin typeface="Book Antiqua" panose="02040602050305030304" charset="0"/>
                <a:cs typeface="Book Antiqua" panose="02040602050305030304" charset="0"/>
              </a:rPr>
              <a:t>Руководитель</a:t>
            </a:r>
            <a:r>
              <a:rPr lang="ru-RU" dirty="0" smtClean="0">
                <a:latin typeface="Book Antiqua" panose="02040602050305030304" charset="0"/>
                <a:cs typeface="Book Antiqua" panose="02040602050305030304" charset="0"/>
              </a:rPr>
              <a:t>:</a:t>
            </a:r>
            <a:r>
              <a:rPr lang="en-US" dirty="0" smtClean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ru-RU" dirty="0" smtClean="0">
                <a:latin typeface="Book Antiqua" panose="02040602050305030304" charset="0"/>
                <a:cs typeface="Book Antiqua" panose="02040602050305030304" charset="0"/>
              </a:rPr>
              <a:t>Гукасян Роза Яковлевна</a:t>
            </a:r>
            <a:endParaRPr lang="en-US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pic>
        <p:nvPicPr>
          <p:cNvPr id="13" name="Picture Placeholder 12" descr="Изображение выглядит как текст, Человеческое лицо, Публикация, одежда&#10;&#10;Содержимое, созданное искусственным интеллектом, может быть неверным.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7853299" y="871103"/>
            <a:ext cx="3187496" cy="510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книга, бумага, Публикация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50000"/>
                    </a14:imgEffect>
                    <a14:imgEffect>
                      <a14:saturation sat="17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6" y="0"/>
            <a:ext cx="12177842" cy="685800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550" y="959404"/>
            <a:ext cx="7238001" cy="103818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 panose="02040602050305030304" charset="0"/>
                <a:cs typeface="Book Antiqua" panose="02040602050305030304" charset="0"/>
              </a:rPr>
              <a:t>ПОЧЕМУ ЧИТАТЬ?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35564" y="2615338"/>
            <a:ext cx="3936998" cy="23069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ru-RU" sz="2400" dirty="0">
                <a:latin typeface="Courier New" panose="02070309020205020404" charset="0"/>
                <a:ea typeface="Gulim"/>
                <a:cs typeface="Courier New" panose="02070309020205020404" charset="0"/>
              </a:rPr>
              <a:t>АРГУМЕНТЫ </a:t>
            </a:r>
            <a:r>
              <a:rPr lang="ru-RU" sz="2400" dirty="0" smtClean="0">
                <a:latin typeface="Courier New" panose="02070309020205020404" charset="0"/>
                <a:ea typeface="Gulim"/>
                <a:cs typeface="Courier New" panose="02070309020205020404" charset="0"/>
              </a:rPr>
              <a:t>«ЗА»</a:t>
            </a:r>
            <a:endParaRPr lang="ru-RU" sz="2400" dirty="0">
              <a:latin typeface="Courier New" panose="02070309020205020404" charset="0"/>
              <a:ea typeface="Gulim"/>
              <a:cs typeface="Courier New" panose="02070309020205020404" charset="0"/>
            </a:endParaRPr>
          </a:p>
          <a:p>
            <a:endParaRPr lang="ru-RU" sz="2400" dirty="0">
              <a:latin typeface="Courier New" panose="02070309020205020404" charset="0"/>
              <a:ea typeface="Gulim"/>
              <a:cs typeface="Courier New" panose="02070309020205020404" charset="0"/>
            </a:endParaRP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ourier New" panose="02070309020205020404" charset="0"/>
                <a:ea typeface="Gulim"/>
                <a:cs typeface="Courier New" panose="02070309020205020404" charset="0"/>
              </a:rPr>
              <a:t>Словарный запас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ourier New" panose="02070309020205020404" charset="0"/>
                <a:ea typeface="Gulim"/>
                <a:cs typeface="Courier New" panose="02070309020205020404" charset="0"/>
              </a:rPr>
              <a:t>Грамотность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ourier New" panose="02070309020205020404" charset="0"/>
                <a:ea typeface="Gulim"/>
                <a:cs typeface="Courier New" panose="02070309020205020404" charset="0"/>
              </a:rPr>
              <a:t>Концентрация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ourier New" panose="02070309020205020404" charset="0"/>
                <a:ea typeface="Gulim"/>
                <a:cs typeface="Courier New" panose="02070309020205020404" charset="0"/>
              </a:rPr>
              <a:t>Режим сна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2309" y="2613186"/>
            <a:ext cx="4769110" cy="26765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ru-RU" sz="2400" dirty="0">
                <a:latin typeface="Courier New" panose="02070309020205020404" charset="0"/>
                <a:ea typeface="Gulim"/>
                <a:cs typeface="Courier New" panose="02070309020205020404" charset="0"/>
              </a:rPr>
              <a:t>АРГУМЕНТЫ </a:t>
            </a:r>
            <a:r>
              <a:rPr lang="ru-RU" sz="2400" dirty="0" smtClean="0">
                <a:latin typeface="Courier New" panose="02070309020205020404" charset="0"/>
                <a:ea typeface="Gulim"/>
                <a:cs typeface="Courier New" panose="02070309020205020404" charset="0"/>
              </a:rPr>
              <a:t>«ПРОТИВ»</a:t>
            </a:r>
            <a:endParaRPr lang="ru-RU" dirty="0">
              <a:latin typeface="Courier New" panose="02070309020205020404" charset="0"/>
              <a:cs typeface="Courier New" panose="02070309020205020404" charset="0"/>
            </a:endParaRPr>
          </a:p>
          <a:p>
            <a:endParaRPr lang="ru-RU" sz="2400" dirty="0">
              <a:latin typeface="Courier New" panose="02070309020205020404" charset="0"/>
              <a:ea typeface="Gulim"/>
              <a:cs typeface="Courier New" panose="02070309020205020404" charset="0"/>
            </a:endParaRP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ourier New" panose="02070309020205020404" charset="0"/>
                <a:ea typeface="Gulim"/>
                <a:cs typeface="Courier New" panose="02070309020205020404" charset="0"/>
              </a:rPr>
              <a:t>Время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ourier New" panose="02070309020205020404" charset="0"/>
                <a:ea typeface="Gulim"/>
                <a:cs typeface="Courier New" panose="02070309020205020404" charset="0"/>
              </a:rPr>
              <a:t>Аудиокниги и </a:t>
            </a:r>
            <a:r>
              <a:rPr lang="ru-RU" sz="2400" dirty="0" err="1">
                <a:latin typeface="Courier New" panose="02070309020205020404" charset="0"/>
                <a:ea typeface="Gulim"/>
                <a:cs typeface="Courier New" panose="02070309020205020404" charset="0"/>
              </a:rPr>
              <a:t>подкасты</a:t>
            </a:r>
            <a:endParaRPr lang="ru-RU" sz="2400" dirty="0">
              <a:latin typeface="Courier New" panose="02070309020205020404" charset="0"/>
              <a:ea typeface="Gulim"/>
              <a:cs typeface="Courier New" panose="02070309020205020404" charset="0"/>
            </a:endParaRP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ourier New" panose="02070309020205020404" charset="0"/>
                <a:ea typeface="Gulim"/>
                <a:cs typeface="Courier New" panose="02070309020205020404" charset="0"/>
              </a:rPr>
              <a:t>Качество литературы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ourier New" panose="02070309020205020404" charset="0"/>
                <a:ea typeface="Gulim"/>
                <a:cs typeface="Courier New" panose="02070309020205020404" charset="0"/>
              </a:rPr>
              <a:t>Клиповое мышление как адаптация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 descr="Изображение выглядит как в помещении, книга, текст, сте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56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25" y="0"/>
            <a:ext cx="12220840" cy="685800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40" name="Рисунок 39" descr="Изображение выглядит как круг, Графика, Красочность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73" y="4123794"/>
            <a:ext cx="4550541" cy="2130129"/>
          </a:xfrm>
          <a:prstGeom prst="rect">
            <a:avLst/>
          </a:prstGeom>
        </p:spPr>
      </p:pic>
      <p:sp>
        <p:nvSpPr>
          <p:cNvPr id="130" name="Заголовок 129"/>
          <p:cNvSpPr>
            <a:spLocks noGrp="1"/>
          </p:cNvSpPr>
          <p:nvPr>
            <p:ph type="ctrTitle"/>
          </p:nvPr>
        </p:nvSpPr>
        <p:spPr>
          <a:xfrm>
            <a:off x="1376437" y="713539"/>
            <a:ext cx="9076267" cy="843155"/>
          </a:xfrm>
        </p:spPr>
        <p:txBody>
          <a:bodyPr>
            <a:normAutofit fontScale="90000"/>
          </a:bodyPr>
          <a:lstStyle/>
          <a:p>
            <a:r>
              <a:rPr lang="ru-RU" sz="3600">
                <a:latin typeface="Book Antiqua" panose="02040602050305030304" charset="0"/>
                <a:ea typeface="+mj-lt"/>
                <a:cs typeface="Book Antiqua" panose="02040602050305030304" charset="0"/>
              </a:rPr>
              <a:t>1. Как часто ты читаешь книги (не по школьной программе, а для себя)?</a:t>
            </a:r>
          </a:p>
        </p:txBody>
      </p:sp>
      <p:sp>
        <p:nvSpPr>
          <p:cNvPr id="129" name="Объект 128"/>
          <p:cNvSpPr>
            <a:spLocks noGrp="1"/>
          </p:cNvSpPr>
          <p:nvPr>
            <p:ph type="subTitle" idx="1"/>
          </p:nvPr>
        </p:nvSpPr>
        <p:spPr>
          <a:xfrm>
            <a:off x="548115" y="1632694"/>
            <a:ext cx="6729391" cy="21519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1800" dirty="0">
                <a:latin typeface="Bookman Old Style" panose="02050604050505020204"/>
                <a:ea typeface="+mn-lt"/>
                <a:cs typeface="+mn-lt"/>
              </a:rPr>
              <a:t>Каждый день или почти каждый день</a:t>
            </a:r>
            <a:endParaRPr lang="ru-RU" sz="1800" dirty="0"/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1800" dirty="0">
                <a:latin typeface="Bookman Old Style" panose="02050604050505020204"/>
              </a:rPr>
              <a:t>Несколько раз в неделю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1800" dirty="0">
                <a:latin typeface="Bookman Old Style" panose="02050604050505020204"/>
              </a:rPr>
              <a:t>Несколько раз в месяц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1800" dirty="0">
                <a:latin typeface="Bookman Old Style" panose="02050604050505020204"/>
              </a:rPr>
              <a:t>Редко, пару раз в год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1800" dirty="0">
                <a:latin typeface="Bookman Old Style" panose="02050604050505020204"/>
              </a:rPr>
              <a:t>Не читаю вообще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endParaRPr lang="ru-RU" dirty="0"/>
          </a:p>
        </p:txBody>
      </p:sp>
      <p:sp>
        <p:nvSpPr>
          <p:cNvPr id="134" name="TextBox 133"/>
          <p:cNvSpPr txBox="1"/>
          <p:nvPr/>
        </p:nvSpPr>
        <p:spPr>
          <a:xfrm>
            <a:off x="2679095" y="5116285"/>
            <a:ext cx="943428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sz="2400" dirty="0" smtClean="0">
                <a:solidFill>
                  <a:schemeClr val="bg1"/>
                </a:solidFill>
              </a:rPr>
              <a:t>88%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2195286" y="4324046"/>
            <a:ext cx="74990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</a:rPr>
              <a:t>12%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84238" y="4614332"/>
            <a:ext cx="1578427" cy="658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Начальные классы</a:t>
            </a:r>
          </a:p>
        </p:txBody>
      </p:sp>
      <p:pic>
        <p:nvPicPr>
          <p:cNvPr id="139" name="Рисунок 138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779" y="4039126"/>
            <a:ext cx="4332822" cy="2166411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6579809" y="4783667"/>
            <a:ext cx="701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sz="2000">
                <a:solidFill>
                  <a:schemeClr val="bg1"/>
                </a:solidFill>
              </a:rPr>
              <a:t>38%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5854065" y="5569585"/>
            <a:ext cx="875665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29%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5581952" y="4668762"/>
            <a:ext cx="9010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19%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926667" y="4124474"/>
            <a:ext cx="6531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9%</a:t>
            </a:r>
          </a:p>
        </p:txBody>
      </p:sp>
      <p:pic>
        <p:nvPicPr>
          <p:cNvPr id="145" name="Рисунок 144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259" y="3978654"/>
            <a:ext cx="4526340" cy="2263170"/>
          </a:xfrm>
          <a:prstGeom prst="rect">
            <a:avLst/>
          </a:prstGeom>
        </p:spPr>
      </p:pic>
      <p:sp>
        <p:nvSpPr>
          <p:cNvPr id="146" name="TextBox 145"/>
          <p:cNvSpPr txBox="1"/>
          <p:nvPr/>
        </p:nvSpPr>
        <p:spPr>
          <a:xfrm>
            <a:off x="9343570" y="5176761"/>
            <a:ext cx="8708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sz="2000">
                <a:solidFill>
                  <a:schemeClr val="bg1"/>
                </a:solidFill>
              </a:rPr>
              <a:t>37%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0474476" y="5394475"/>
            <a:ext cx="8406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26%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0220474" y="4136571"/>
            <a:ext cx="6773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9488382" y="4136117"/>
            <a:ext cx="95552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sz="2000">
                <a:solidFill>
                  <a:schemeClr val="bg1"/>
                </a:solidFill>
              </a:rPr>
              <a:t>11%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7632094" y="4668761"/>
            <a:ext cx="158447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sz="2000" b="1">
                <a:latin typeface="Playfair Display"/>
              </a:rPr>
              <a:t>Старшие классы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4496" y="1714488"/>
            <a:ext cx="725713" cy="369332"/>
          </a:xfrm>
          <a:prstGeom prst="rect">
            <a:avLst/>
          </a:prstGeom>
          <a:solidFill>
            <a:srgbClr val="F0ED5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2860" y="2143116"/>
            <a:ext cx="689429" cy="308428"/>
          </a:xfrm>
          <a:prstGeom prst="rect">
            <a:avLst/>
          </a:prstGeom>
          <a:solidFill>
            <a:srgbClr val="4F82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09984" y="2714620"/>
            <a:ext cx="671286" cy="302381"/>
          </a:xfrm>
          <a:prstGeom prst="rect">
            <a:avLst/>
          </a:prstGeom>
          <a:solidFill>
            <a:srgbClr val="DB3CD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95670" y="3143248"/>
            <a:ext cx="689428" cy="290285"/>
          </a:xfrm>
          <a:prstGeom prst="rect">
            <a:avLst/>
          </a:prstGeom>
          <a:solidFill>
            <a:srgbClr val="57CF4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595670" y="3571876"/>
            <a:ext cx="743855" cy="326570"/>
          </a:xfrm>
          <a:prstGeom prst="rect">
            <a:avLst/>
          </a:prstGeom>
          <a:solidFill>
            <a:srgbClr val="64EEF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283477" y="4118427"/>
            <a:ext cx="6591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53065" y="4602480"/>
            <a:ext cx="76200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21%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5429" y="4674809"/>
            <a:ext cx="11853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Средние классы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 помещении, книга, текст, сте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419" y="0"/>
            <a:ext cx="12196649" cy="685800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418" y="241823"/>
            <a:ext cx="12184741" cy="770583"/>
          </a:xfrm>
        </p:spPr>
        <p:txBody>
          <a:bodyPr>
            <a:normAutofit/>
          </a:bodyPr>
          <a:lstStyle/>
          <a:p>
            <a:r>
              <a:rPr lang="ru-RU" sz="4400">
                <a:latin typeface="Book Antiqua" panose="02040602050305030304" charset="0"/>
                <a:cs typeface="Book Antiqua" panose="02040602050305030304" charset="0"/>
              </a:rPr>
              <a:t>2. Почему ты обычно берешь книгу в руки?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8304" y="1015837"/>
            <a:ext cx="5967393" cy="14140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1800" dirty="0">
                <a:latin typeface="Bookman Old Style" panose="02050604050505020204"/>
                <a:ea typeface="+mn-lt"/>
                <a:cs typeface="+mn-lt"/>
              </a:rPr>
              <a:t>Чтобы узнать что-то новое и интересное </a:t>
            </a:r>
            <a:endParaRPr lang="ru-RU" sz="1800" dirty="0">
              <a:latin typeface="Bookman Old Style" panose="02050604050505020204"/>
            </a:endParaRP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1800" dirty="0">
                <a:latin typeface="Bookman Old Style" panose="02050604050505020204"/>
              </a:rPr>
              <a:t>Чтобы отвлечься от телефона, расслабиться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1800" dirty="0">
                <a:latin typeface="Bookman Old Style" panose="02050604050505020204"/>
              </a:rPr>
              <a:t>Потому что задали по литературе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1800" dirty="0">
                <a:latin typeface="Bookman Old Style" panose="02050604050505020204"/>
              </a:rPr>
              <a:t>За компанию с родителями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1800" dirty="0">
                <a:latin typeface="Bookman Old Style" panose="02050604050505020204"/>
              </a:rPr>
              <a:t>Скучно, нечем заняться</a:t>
            </a:r>
          </a:p>
        </p:txBody>
      </p:sp>
      <p:pic>
        <p:nvPicPr>
          <p:cNvPr id="6" name="Рисунок 5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77" y="4232653"/>
            <a:ext cx="4381198" cy="21905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086" y="4460682"/>
            <a:ext cx="17538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Начальные классы</a:t>
            </a:r>
            <a:endParaRPr lang="ru-RU" b="1" dirty="0">
              <a:latin typeface="Playfair Displa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6809" y="4874383"/>
            <a:ext cx="7438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0858" y="5672666"/>
            <a:ext cx="7559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2666" y="4692951"/>
            <a:ext cx="9373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24%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6809" y="5249333"/>
            <a:ext cx="6954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6%</a:t>
            </a:r>
          </a:p>
        </p:txBody>
      </p:sp>
      <p:pic>
        <p:nvPicPr>
          <p:cNvPr id="12" name="Рисунок 11" descr="Изображение выглядит как Красочность, Графика, круг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4228647" y="4232653"/>
            <a:ext cx="4375754" cy="21878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30999" y="4850190"/>
            <a:ext cx="70757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</a:rPr>
              <a:t>44%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5237" y="4922762"/>
            <a:ext cx="89504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sz="2000">
                <a:solidFill>
                  <a:schemeClr val="bg1"/>
                </a:solidFill>
              </a:rPr>
              <a:t>24%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75350" y="5672455"/>
            <a:ext cx="773430" cy="398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</a:rPr>
              <a:t>16%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8429" y="4493380"/>
            <a:ext cx="17114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Средние классы</a:t>
            </a:r>
            <a:endParaRPr lang="ru-RU" b="1" dirty="0">
              <a:latin typeface="Playfair Display"/>
            </a:endParaRPr>
          </a:p>
        </p:txBody>
      </p:sp>
      <p:pic>
        <p:nvPicPr>
          <p:cNvPr id="17" name="Рисунок 16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0543" y="4123795"/>
            <a:ext cx="4623104" cy="23115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644505" y="4928870"/>
            <a:ext cx="68834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37%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70571" y="4952999"/>
            <a:ext cx="11490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32%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39048" y="5860142"/>
            <a:ext cx="9857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21%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38360" y="4311650"/>
            <a:ext cx="766445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46571" y="4535714"/>
            <a:ext cx="13425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Старшие классы</a:t>
            </a:r>
            <a:endParaRPr lang="ru-RU" b="1" dirty="0">
              <a:latin typeface="Playfair Displa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5934" y="1071546"/>
            <a:ext cx="695475" cy="344713"/>
          </a:xfrm>
          <a:prstGeom prst="rect">
            <a:avLst/>
          </a:prstGeom>
          <a:solidFill>
            <a:srgbClr val="ECF58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5881686" y="1571612"/>
            <a:ext cx="816429" cy="381427"/>
          </a:xfrm>
          <a:prstGeom prst="rect">
            <a:avLst/>
          </a:prstGeom>
          <a:solidFill>
            <a:srgbClr val="9FF57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/>
              <a:t>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38678" y="2071678"/>
            <a:ext cx="816428" cy="333046"/>
          </a:xfrm>
          <a:prstGeom prst="rect">
            <a:avLst/>
          </a:prstGeom>
          <a:solidFill>
            <a:srgbClr val="F26DD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095736" y="2500306"/>
            <a:ext cx="919237" cy="357237"/>
          </a:xfrm>
          <a:prstGeom prst="rect">
            <a:avLst/>
          </a:prstGeom>
          <a:solidFill>
            <a:srgbClr val="6CB7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3667108" y="3000372"/>
            <a:ext cx="925285" cy="284666"/>
          </a:xfrm>
          <a:prstGeom prst="rect">
            <a:avLst/>
          </a:prstGeom>
          <a:solidFill>
            <a:srgbClr val="7AF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6640286" y="5684762"/>
            <a:ext cx="7015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16%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 помещении, книга, текст, сте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23000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1" y="0"/>
            <a:ext cx="12194188" cy="685800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106" y="362777"/>
            <a:ext cx="11531598" cy="104877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Book Antiqua" panose="02040602050305030304" charset="0"/>
                <a:cs typeface="Book Antiqua" panose="02040602050305030304" charset="0"/>
              </a:rPr>
              <a:t>3.Что, по-твоему, интереснее: </a:t>
            </a:r>
            <a:r>
              <a:rPr lang="ru-RU" sz="3200" dirty="0" smtClean="0">
                <a:latin typeface="Book Antiqua" panose="02040602050305030304" charset="0"/>
                <a:cs typeface="Book Antiqua" panose="02040602050305030304" charset="0"/>
              </a:rPr>
              <a:t>читать </a:t>
            </a:r>
            <a:r>
              <a:rPr lang="ru-RU" sz="3200" dirty="0">
                <a:latin typeface="Book Antiqua" panose="02040602050305030304" charset="0"/>
                <a:cs typeface="Book Antiqua" panose="02040602050305030304" charset="0"/>
              </a:rPr>
              <a:t>книгу или смотреть фильмы/видеоролики по тому же сюжету?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6685" y="1717361"/>
            <a:ext cx="7588155" cy="223656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dirty="0" smtClean="0">
                <a:latin typeface="Bookman Old Style" panose="02050604050505020204"/>
              </a:rPr>
              <a:t>Книга - там </a:t>
            </a:r>
            <a:r>
              <a:rPr lang="ru-RU" dirty="0">
                <a:latin typeface="Bookman Old Style" panose="02050604050505020204"/>
              </a:rPr>
              <a:t>больше деталей и можно самому все представить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dirty="0" smtClean="0">
                <a:latin typeface="Bookman Old Style" panose="02050604050505020204"/>
              </a:rPr>
              <a:t>Фильм/видео - быстрее </a:t>
            </a:r>
            <a:r>
              <a:rPr lang="ru-RU" dirty="0">
                <a:latin typeface="Bookman Old Style" panose="02050604050505020204"/>
              </a:rPr>
              <a:t>и нагляднее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dirty="0">
                <a:latin typeface="Bookman Old Style" panose="02050604050505020204"/>
              </a:rPr>
              <a:t>И </a:t>
            </a:r>
            <a:r>
              <a:rPr lang="ru-RU" dirty="0" smtClean="0">
                <a:latin typeface="Bookman Old Style" panose="02050604050505020204"/>
              </a:rPr>
              <a:t>то, </a:t>
            </a:r>
            <a:r>
              <a:rPr lang="ru-RU" dirty="0">
                <a:latin typeface="Bookman Old Style" panose="02050604050505020204"/>
              </a:rPr>
              <a:t>и другое по-своему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dirty="0">
                <a:latin typeface="Bookman Old Style" panose="02050604050505020204"/>
              </a:rPr>
              <a:t>Затрудняюсь ответить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6286" y="2177142"/>
            <a:ext cx="677333" cy="284666"/>
          </a:xfrm>
          <a:prstGeom prst="rect">
            <a:avLst/>
          </a:prstGeom>
          <a:solidFill>
            <a:srgbClr val="E4F76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551714" y="2642809"/>
            <a:ext cx="816428" cy="369332"/>
          </a:xfrm>
          <a:prstGeom prst="rect">
            <a:avLst/>
          </a:prstGeom>
          <a:solidFill>
            <a:srgbClr val="7CF76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160761" y="3060094"/>
            <a:ext cx="907142" cy="369333"/>
          </a:xfrm>
          <a:prstGeom prst="rect">
            <a:avLst/>
          </a:prstGeom>
          <a:solidFill>
            <a:srgbClr val="F55FDC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97905" y="3598333"/>
            <a:ext cx="941011" cy="353666"/>
          </a:xfrm>
          <a:prstGeom prst="rect">
            <a:avLst/>
          </a:prstGeom>
          <a:solidFill>
            <a:srgbClr val="5DF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pic>
        <p:nvPicPr>
          <p:cNvPr id="9" name="Рисунок 8" descr="Изображение выглядит как Красочность, круг, Графика, творческий подход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92" y="4184273"/>
            <a:ext cx="4078816" cy="1972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2825" y="4862195"/>
            <a:ext cx="77724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50%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3620" y="4862285"/>
            <a:ext cx="9010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50%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235" y="4455147"/>
            <a:ext cx="16456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Начальные классы</a:t>
            </a:r>
            <a:endParaRPr lang="ru-RU" b="1" dirty="0">
              <a:latin typeface="Playfair Display"/>
            </a:endParaRPr>
          </a:p>
        </p:txBody>
      </p:sp>
      <p:pic>
        <p:nvPicPr>
          <p:cNvPr id="13" name="Рисунок 12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021" y="4172178"/>
            <a:ext cx="4236054" cy="19970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39000" y="5249333"/>
            <a:ext cx="7257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42%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7585" y="5225415"/>
            <a:ext cx="71755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24%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02047" y="4493381"/>
            <a:ext cx="6954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20%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1025" y="4463415"/>
            <a:ext cx="75311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14%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4333" y="4463142"/>
            <a:ext cx="17235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Средние классы</a:t>
            </a:r>
            <a:endParaRPr lang="ru-RU" b="1" dirty="0">
              <a:latin typeface="Playfair Display"/>
            </a:endParaRPr>
          </a:p>
        </p:txBody>
      </p:sp>
      <p:pic>
        <p:nvPicPr>
          <p:cNvPr id="19" name="Рисунок 18" descr="Изображение выглядит как Графика, Красочность, круг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295973" y="4076775"/>
            <a:ext cx="4344913" cy="21757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69714" y="4771570"/>
            <a:ext cx="780142" cy="381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53%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05795" y="4777740"/>
            <a:ext cx="788035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47%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34048" y="4499428"/>
            <a:ext cx="14695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Старшие классы</a:t>
            </a:r>
            <a:endParaRPr lang="ru-RU" b="1" dirty="0">
              <a:latin typeface="Playfair Displ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 помещении, книга, текст, сте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51000"/>
          </a:blip>
          <a:stretch>
            <a:fillRect/>
          </a:stretch>
        </p:blipFill>
        <p:spPr>
          <a:xfrm>
            <a:off x="15715" y="0"/>
            <a:ext cx="12198837" cy="685800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758" y="369413"/>
            <a:ext cx="10970767" cy="886497"/>
          </a:xfrm>
        </p:spPr>
        <p:txBody>
          <a:bodyPr/>
          <a:lstStyle/>
          <a:p>
            <a:pPr algn="ctr"/>
            <a:r>
              <a:rPr lang="en-US" sz="2800" dirty="0"/>
              <a:t>4. </a:t>
            </a:r>
            <a:r>
              <a:rPr lang="en-US" sz="2800" dirty="0" err="1">
                <a:latin typeface="Bookman Old Style" panose="02050604050505020204"/>
              </a:rPr>
              <a:t>Согласен</a:t>
            </a:r>
            <a:r>
              <a:rPr lang="en-US" sz="2800" dirty="0">
                <a:latin typeface="Bookman Old Style" panose="02050604050505020204"/>
              </a:rPr>
              <a:t> </a:t>
            </a:r>
            <a:r>
              <a:rPr lang="en-US" sz="2800" dirty="0" err="1">
                <a:latin typeface="Bookman Old Style" panose="02050604050505020204"/>
              </a:rPr>
              <a:t>ли</a:t>
            </a:r>
            <a:r>
              <a:rPr lang="en-US" sz="2800" dirty="0">
                <a:latin typeface="Bookman Old Style" panose="02050604050505020204"/>
              </a:rPr>
              <a:t> </a:t>
            </a:r>
            <a:r>
              <a:rPr lang="en-US" sz="2800" dirty="0" err="1">
                <a:latin typeface="Bookman Old Style" panose="02050604050505020204"/>
              </a:rPr>
              <a:t>ты</a:t>
            </a:r>
            <a:r>
              <a:rPr lang="en-US" sz="2800" dirty="0">
                <a:latin typeface="Bookman Old Style" panose="02050604050505020204"/>
              </a:rPr>
              <a:t> с </a:t>
            </a:r>
            <a:r>
              <a:rPr lang="en-US" sz="2800" dirty="0" err="1" smtClean="0">
                <a:latin typeface="Bookman Old Style" panose="02050604050505020204"/>
              </a:rPr>
              <a:t>утверждением</a:t>
            </a:r>
            <a:r>
              <a:rPr lang="en-US" sz="2800" dirty="0" smtClean="0">
                <a:latin typeface="Bookman Old Style" panose="02050604050505020204"/>
              </a:rPr>
              <a:t>:</a:t>
            </a:r>
            <a:r>
              <a:rPr lang="ru-RU" sz="2800" dirty="0" smtClean="0">
                <a:latin typeface="Bookman Old Style" panose="02050604050505020204"/>
              </a:rPr>
              <a:t> </a:t>
            </a:r>
            <a:br>
              <a:rPr lang="ru-RU" sz="2800" dirty="0" smtClean="0">
                <a:latin typeface="Bookman Old Style" panose="02050604050505020204"/>
              </a:rPr>
            </a:br>
            <a:r>
              <a:rPr lang="ru-RU" sz="2800" dirty="0" smtClean="0">
                <a:latin typeface="Bookman Old Style" panose="02050604050505020204"/>
              </a:rPr>
              <a:t>«</a:t>
            </a:r>
            <a:r>
              <a:rPr lang="en-US" sz="2800" dirty="0" err="1" smtClean="0">
                <a:latin typeface="Bookman Old Style" panose="02050604050505020204"/>
              </a:rPr>
              <a:t>Чтение</a:t>
            </a:r>
            <a:r>
              <a:rPr lang="ru-RU" sz="2800" dirty="0" smtClean="0">
                <a:latin typeface="Bookman Old Style" panose="02050604050505020204"/>
              </a:rPr>
              <a:t> </a:t>
            </a:r>
            <a:r>
              <a:rPr lang="en-US" sz="2800" dirty="0" smtClean="0">
                <a:latin typeface="Bookman Old Style" panose="02050604050505020204"/>
              </a:rPr>
              <a:t>-</a:t>
            </a:r>
            <a:r>
              <a:rPr lang="ru-RU" sz="2800" dirty="0" smtClean="0">
                <a:latin typeface="Bookman Old Style" panose="02050604050505020204"/>
              </a:rPr>
              <a:t> </a:t>
            </a:r>
            <a:r>
              <a:rPr lang="en-US" sz="2800" dirty="0" err="1" smtClean="0">
                <a:latin typeface="Bookman Old Style" panose="02050604050505020204"/>
              </a:rPr>
              <a:t>это</a:t>
            </a:r>
            <a:r>
              <a:rPr lang="en-US" sz="2800" dirty="0">
                <a:latin typeface="Bookman Old Style" panose="02050604050505020204"/>
              </a:rPr>
              <a:t> </a:t>
            </a:r>
            <a:r>
              <a:rPr lang="en-US" sz="2800" dirty="0" err="1">
                <a:latin typeface="Bookman Old Style" panose="02050604050505020204"/>
              </a:rPr>
              <a:t>скучно</a:t>
            </a:r>
            <a:r>
              <a:rPr lang="en-US" sz="2800" dirty="0">
                <a:latin typeface="Bookman Old Style" panose="02050604050505020204"/>
              </a:rPr>
              <a:t> и </a:t>
            </a:r>
            <a:r>
              <a:rPr lang="en-US" sz="2800" dirty="0" err="1">
                <a:latin typeface="Bookman Old Style" panose="02050604050505020204"/>
              </a:rPr>
              <a:t>бесполезно</a:t>
            </a:r>
            <a:r>
              <a:rPr lang="en-US" sz="2800" dirty="0">
                <a:latin typeface="Bookman Old Style" panose="02050604050505020204"/>
              </a:rPr>
              <a:t> в </a:t>
            </a:r>
            <a:r>
              <a:rPr lang="en-US" sz="2800" dirty="0" err="1">
                <a:latin typeface="Bookman Old Style" panose="02050604050505020204"/>
              </a:rPr>
              <a:t>современном</a:t>
            </a:r>
            <a:r>
              <a:rPr lang="en-US" sz="2800" dirty="0">
                <a:latin typeface="Bookman Old Style" panose="02050604050505020204"/>
              </a:rPr>
              <a:t> </a:t>
            </a:r>
            <a:r>
              <a:rPr lang="en-US" sz="2800" dirty="0" err="1" smtClean="0">
                <a:latin typeface="Bookman Old Style" panose="02050604050505020204"/>
              </a:rPr>
              <a:t>мире</a:t>
            </a:r>
            <a:r>
              <a:rPr lang="ru-RU" sz="2800" dirty="0" smtClean="0">
                <a:latin typeface="Bookman Old Style" panose="02050604050505020204"/>
              </a:rPr>
              <a:t>»</a:t>
            </a:r>
            <a:r>
              <a:rPr lang="en-US" sz="2800" dirty="0" smtClean="0">
                <a:latin typeface="Bookman Old Style" panose="02050604050505020204"/>
              </a:rPr>
              <a:t>?</a:t>
            </a:r>
            <a:endParaRPr lang="en-US" sz="2800" dirty="0">
              <a:latin typeface="Bookman Old Style" panose="02050604050505020204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14362" y="1481818"/>
            <a:ext cx="8430639" cy="12796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Calibri" panose="020F0502020204030204" pitchFamily="34" charset="0"/>
              <a:buChar char="-"/>
            </a:pPr>
            <a:r>
              <a:rPr lang="ru-RU" sz="2000" dirty="0">
                <a:latin typeface="Century" panose="02040604050505020304" charset="0"/>
                <a:cs typeface="Century" panose="02040604050505020304" charset="0"/>
              </a:rPr>
              <a:t>Нет, чтение развивает мышление и воображение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ru-RU" sz="2000" dirty="0">
                <a:latin typeface="Century" panose="02040604050505020304" charset="0"/>
                <a:cs typeface="Century" panose="02040604050505020304" charset="0"/>
              </a:rPr>
              <a:t>Скорее нет, хотя читаю мало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ru-RU" sz="2000" dirty="0">
                <a:latin typeface="Century" panose="02040604050505020304" charset="0"/>
                <a:cs typeface="Century" panose="02040604050505020304" charset="0"/>
              </a:rPr>
              <a:t>Да, все нужное можно узнать из видео и </a:t>
            </a:r>
            <a:r>
              <a:rPr lang="ru-RU" sz="2000" dirty="0" err="1">
                <a:latin typeface="Century" panose="02040604050505020304" charset="0"/>
                <a:cs typeface="Century" panose="02040604050505020304" charset="0"/>
              </a:rPr>
              <a:t>соцсетей</a:t>
            </a:r>
            <a:endParaRPr lang="ru-RU" sz="2000" dirty="0">
              <a:latin typeface="Century" panose="02040604050505020304" charset="0"/>
              <a:cs typeface="Century" panose="02040604050505020304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ru-RU" sz="2000" dirty="0">
                <a:latin typeface="Century" panose="02040604050505020304" charset="0"/>
                <a:cs typeface="Century" panose="02040604050505020304" charset="0"/>
              </a:rPr>
              <a:t>Сложно сказать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75713" y="1614713"/>
            <a:ext cx="870857" cy="453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057571" y="1687285"/>
            <a:ext cx="1215571" cy="4898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987767" y="1669142"/>
            <a:ext cx="689428" cy="253999"/>
          </a:xfrm>
          <a:prstGeom prst="rect">
            <a:avLst/>
          </a:prstGeom>
          <a:solidFill>
            <a:srgbClr val="F2F06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463142" y="2182371"/>
            <a:ext cx="709723" cy="304756"/>
          </a:xfrm>
          <a:prstGeom prst="rect">
            <a:avLst/>
          </a:prstGeom>
          <a:solidFill>
            <a:srgbClr val="7CF76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953256" y="2643182"/>
            <a:ext cx="640535" cy="317672"/>
          </a:xfrm>
          <a:prstGeom prst="rect">
            <a:avLst/>
          </a:prstGeom>
          <a:solidFill>
            <a:srgbClr val="F55FDC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856425" y="3115959"/>
            <a:ext cx="663597" cy="317673"/>
          </a:xfrm>
          <a:prstGeom prst="rect">
            <a:avLst/>
          </a:prstGeom>
          <a:solidFill>
            <a:srgbClr val="5DF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pic>
        <p:nvPicPr>
          <p:cNvPr id="11" name="Рисунок 10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19" y="4113749"/>
            <a:ext cx="4441880" cy="22855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3198677" y="5072927"/>
            <a:ext cx="7902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61%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4685" y="5253990"/>
            <a:ext cx="80645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18%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9480" y="4326255"/>
            <a:ext cx="822325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15%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1510" y="4701540"/>
            <a:ext cx="60706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6%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208" y="4430240"/>
            <a:ext cx="15421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Начальные классы</a:t>
            </a:r>
          </a:p>
        </p:txBody>
      </p:sp>
      <p:pic>
        <p:nvPicPr>
          <p:cNvPr id="17" name="Рисунок 16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299" y="4075004"/>
            <a:ext cx="4674354" cy="23242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87766" y="5084304"/>
            <a:ext cx="7801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57%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1849" y="5263889"/>
            <a:ext cx="7472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24%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26684" y="4566772"/>
            <a:ext cx="725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14%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70600" y="4197985"/>
            <a:ext cx="645795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81714" y="4535714"/>
            <a:ext cx="12699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Средние классы</a:t>
            </a:r>
          </a:p>
        </p:txBody>
      </p:sp>
      <p:pic>
        <p:nvPicPr>
          <p:cNvPr id="24" name="Рисунок 23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264" y="4000504"/>
            <a:ext cx="4635609" cy="23630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667999" y="4945312"/>
            <a:ext cx="9335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48%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04070" y="5207000"/>
            <a:ext cx="83693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42%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901080" y="4206683"/>
            <a:ext cx="7549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207049" y="4061539"/>
            <a:ext cx="5876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55428" y="4590142"/>
            <a:ext cx="13607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Старшие классы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 помещении, книга, текст, сте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-7246" y="0"/>
            <a:ext cx="12220345" cy="685800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972" y="-4384"/>
            <a:ext cx="11313884" cy="1157631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Book Antiqua" panose="02040602050305030304" charset="0"/>
                <a:cs typeface="Book Antiqua" panose="02040602050305030304" charset="0"/>
              </a:rPr>
              <a:t>5. Чего не хватает </a:t>
            </a:r>
            <a:r>
              <a:rPr lang="ru-RU" sz="4400">
                <a:latin typeface="Book Antiqua" panose="02040602050305030304" charset="0"/>
                <a:cs typeface="Book Antiqua" panose="02040602050305030304" charset="0"/>
              </a:rPr>
              <a:t>для более частого чтения?</a:t>
            </a:r>
            <a:endParaRPr lang="ru-RU" sz="44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572" y="1693334"/>
            <a:ext cx="730552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</a:rPr>
              <a:t>Свободного времени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</a:rPr>
              <a:t>Интересной книги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</a:rPr>
              <a:t>Привычки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Century" panose="02040604050505020304" charset="0"/>
                <a:cs typeface="Century" panose="02040604050505020304" charset="0"/>
              </a:rPr>
              <a:t>Ничего не мешает, читаю </a:t>
            </a:r>
            <a:r>
              <a:rPr lang="ru-RU" sz="2400" dirty="0" smtClean="0">
                <a:latin typeface="Century" panose="02040604050505020304" charset="0"/>
                <a:cs typeface="Century" panose="02040604050505020304" charset="0"/>
              </a:rPr>
              <a:t>столько</a:t>
            </a:r>
            <a:r>
              <a:rPr lang="ru-RU" sz="2400" dirty="0">
                <a:latin typeface="Century" panose="02040604050505020304" charset="0"/>
                <a:cs typeface="Century" panose="02040604050505020304" charset="0"/>
              </a:rPr>
              <a:t>, сколько хочу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7761" y="1741714"/>
            <a:ext cx="707570" cy="320952"/>
          </a:xfrm>
          <a:prstGeom prst="rect">
            <a:avLst/>
          </a:prstGeom>
          <a:solidFill>
            <a:srgbClr val="F2F06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112380" y="2225523"/>
            <a:ext cx="755951" cy="296761"/>
          </a:xfrm>
          <a:prstGeom prst="rect">
            <a:avLst/>
          </a:prstGeom>
          <a:solidFill>
            <a:srgbClr val="7CF76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830285" y="2527905"/>
            <a:ext cx="713619" cy="260474"/>
          </a:xfrm>
          <a:prstGeom prst="rect">
            <a:avLst/>
          </a:prstGeom>
          <a:solidFill>
            <a:srgbClr val="F55FDC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031999" y="3253619"/>
            <a:ext cx="840618" cy="345142"/>
          </a:xfrm>
          <a:prstGeom prst="rect">
            <a:avLst/>
          </a:prstGeom>
          <a:solidFill>
            <a:srgbClr val="5DF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pic>
        <p:nvPicPr>
          <p:cNvPr id="12" name="Рисунок 11" descr="Изображение выглядит как Красочность, Графика, круг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49" y="4256844"/>
            <a:ext cx="4199770" cy="20454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37857" y="4898571"/>
            <a:ext cx="7499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47%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3714" y="4680857"/>
            <a:ext cx="7136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35%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09761" y="5660572"/>
            <a:ext cx="7075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12%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4286" y="5854094"/>
            <a:ext cx="6773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6%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9522" y="4662714"/>
            <a:ext cx="17224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 dirty="0">
                <a:latin typeface="Playfair Display"/>
              </a:rPr>
              <a:t>Начальные классы</a:t>
            </a:r>
          </a:p>
        </p:txBody>
      </p:sp>
      <p:pic>
        <p:nvPicPr>
          <p:cNvPr id="18" name="Рисунок 17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640" y="4111701"/>
            <a:ext cx="4381197" cy="21422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14540" y="4862195"/>
            <a:ext cx="838200" cy="3987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sz="2000">
                <a:solidFill>
                  <a:schemeClr val="bg1"/>
                </a:solidFill>
              </a:rPr>
              <a:t>52%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65334" y="4475237"/>
            <a:ext cx="6894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24%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05830" y="5424805"/>
            <a:ext cx="83058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19%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8761" y="5080000"/>
            <a:ext cx="6712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41761" y="4686904"/>
            <a:ext cx="13546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Средние классы</a:t>
            </a:r>
          </a:p>
        </p:txBody>
      </p:sp>
      <p:pic>
        <p:nvPicPr>
          <p:cNvPr id="24" name="Рисунок 23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973" y="4087510"/>
            <a:ext cx="4393293" cy="21422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758715" y="4832046"/>
            <a:ext cx="6894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53%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15285" y="5152571"/>
            <a:ext cx="7438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31%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60610" y="4324350"/>
            <a:ext cx="814705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16%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97333" y="4686904"/>
            <a:ext cx="12699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Старшие классы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 помещении, книга, текст, сте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5670" y="0"/>
            <a:ext cx="12193575" cy="685800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472" y="517556"/>
            <a:ext cx="11200107" cy="813018"/>
          </a:xfrm>
        </p:spPr>
        <p:txBody>
          <a:bodyPr>
            <a:normAutofit/>
          </a:bodyPr>
          <a:lstStyle/>
          <a:p>
            <a:r>
              <a:rPr lang="ru-RU" sz="4400">
                <a:latin typeface="Book Antiqua" panose="02040602050305030304" charset="0"/>
                <a:cs typeface="Book Antiqua" panose="02040602050305030304" charset="0"/>
              </a:rPr>
              <a:t>6. Какой жанр нравится больше всего?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0278" y="1327854"/>
            <a:ext cx="7588155" cy="27185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2000">
                <a:latin typeface="Century" panose="02040604050505020304" charset="0"/>
                <a:cs typeface="Century" panose="02040604050505020304" charset="0"/>
              </a:rPr>
              <a:t>Фэнтези и приключения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2000">
                <a:latin typeface="Century" panose="02040604050505020304" charset="0"/>
                <a:cs typeface="Century" panose="02040604050505020304" charset="0"/>
              </a:rPr>
              <a:t>Детективы, триллеры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2000">
                <a:latin typeface="Century" panose="02040604050505020304" charset="0"/>
                <a:cs typeface="Century" panose="02040604050505020304" charset="0"/>
              </a:rPr>
              <a:t>Фантастика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2000">
                <a:latin typeface="Century" panose="02040604050505020304" charset="0"/>
                <a:cs typeface="Century" panose="02040604050505020304" charset="0"/>
              </a:rPr>
              <a:t>Комиксы, манга, графические романы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2000">
                <a:latin typeface="Century" panose="02040604050505020304" charset="0"/>
                <a:cs typeface="Century" panose="02040604050505020304" charset="0"/>
              </a:rPr>
              <a:t>Классика</a:t>
            </a:r>
          </a:p>
          <a:p>
            <a:pPr marL="342900" indent="-342900" algn="l">
              <a:buFont typeface="Calibri" panose="020F0502020204030204" pitchFamily="34" charset="0"/>
              <a:buChar char="-"/>
            </a:pPr>
            <a:r>
              <a:rPr lang="ru-RU" sz="2000">
                <a:latin typeface="Century" panose="02040604050505020304" charset="0"/>
                <a:cs typeface="Century" panose="02040604050505020304" charset="0"/>
              </a:rPr>
              <a:t>Никакой, читать не люблю</a:t>
            </a:r>
            <a:endParaRPr lang="ru-RU" sz="2000" dirty="0">
              <a:latin typeface="Century" panose="02040604050505020304" charset="0"/>
              <a:cs typeface="Century" panose="020406040505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0" y="1548190"/>
            <a:ext cx="858761" cy="320952"/>
          </a:xfrm>
          <a:prstGeom prst="rect">
            <a:avLst/>
          </a:prstGeom>
          <a:solidFill>
            <a:srgbClr val="F2F06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40667" y="2038047"/>
            <a:ext cx="925285" cy="333047"/>
          </a:xfrm>
          <a:prstGeom prst="rect">
            <a:avLst/>
          </a:prstGeom>
          <a:solidFill>
            <a:srgbClr val="7CF76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612572" y="2509760"/>
            <a:ext cx="870857" cy="345142"/>
          </a:xfrm>
          <a:prstGeom prst="rect">
            <a:avLst/>
          </a:prstGeom>
          <a:solidFill>
            <a:srgbClr val="F55FDC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860144" y="3011714"/>
            <a:ext cx="870855" cy="405617"/>
          </a:xfrm>
          <a:prstGeom prst="rect">
            <a:avLst/>
          </a:prstGeom>
          <a:solidFill>
            <a:srgbClr val="5DF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237619" y="3568096"/>
            <a:ext cx="810380" cy="308856"/>
          </a:xfrm>
          <a:prstGeom prst="rect">
            <a:avLst/>
          </a:prstGeom>
          <a:solidFill>
            <a:srgbClr val="ED515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324048" y="4051905"/>
            <a:ext cx="840617" cy="320951"/>
          </a:xfrm>
          <a:prstGeom prst="rect">
            <a:avLst/>
          </a:prstGeom>
          <a:solidFill>
            <a:srgbClr val="628A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pic>
        <p:nvPicPr>
          <p:cNvPr id="11" name="Рисунок 10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44" y="4571320"/>
            <a:ext cx="3812722" cy="18882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11805" y="5181600"/>
            <a:ext cx="762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47%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4730" y="5932805"/>
            <a:ext cx="73279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20%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0710" y="5279390"/>
            <a:ext cx="72390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20%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3455" y="4717415"/>
            <a:ext cx="74422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13%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598" y="4952999"/>
            <a:ext cx="16580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Начальные классы</a:t>
            </a:r>
          </a:p>
        </p:txBody>
      </p:sp>
      <p:pic>
        <p:nvPicPr>
          <p:cNvPr id="17" name="Рисунок 16" descr="Изображение выглядит как Красочность, круг, Графика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918" y="4459603"/>
            <a:ext cx="4103007" cy="20212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38595" y="5019675"/>
            <a:ext cx="79121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38%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6190" y="5612191"/>
            <a:ext cx="8285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32%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9000" y="4572000"/>
            <a:ext cx="78359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10047" y="5799666"/>
            <a:ext cx="6108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14340" y="4819650"/>
            <a:ext cx="73914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51713" y="5188857"/>
            <a:ext cx="5442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3999" y="5043714"/>
            <a:ext cx="13788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Средние классы</a:t>
            </a:r>
          </a:p>
        </p:txBody>
      </p:sp>
      <p:pic>
        <p:nvPicPr>
          <p:cNvPr id="25" name="Рисунок 24" descr="Изображение выглядит как круг, Графика, Красочность, графический дизайн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545" y="4414081"/>
            <a:ext cx="4332817" cy="21059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752666" y="4953000"/>
            <a:ext cx="7136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32%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031095" y="5842000"/>
            <a:ext cx="690880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42%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457690" y="4862195"/>
            <a:ext cx="810895" cy="3683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21%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214428" y="4390571"/>
            <a:ext cx="344714" cy="3810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0196285" y="4499428"/>
            <a:ext cx="417285" cy="435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9615714" y="3156857"/>
            <a:ext cx="1143000" cy="6531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5025571" y="1995713"/>
            <a:ext cx="635000" cy="453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0123713" y="4493381"/>
            <a:ext cx="5624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ru-RU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055428" y="4862285"/>
            <a:ext cx="12337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>
                <a:latin typeface="Playfair Display"/>
              </a:rPr>
              <a:t>Старшие классы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бумага, Бежевый, книг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52000"/>
          </a:blip>
          <a:srcRect t="34188" b="34188"/>
          <a:stretch>
            <a:fillRect/>
          </a:stretch>
        </p:blipFill>
        <p:spPr>
          <a:xfrm>
            <a:off x="11836" y="12096"/>
            <a:ext cx="12176523" cy="68432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1200" y="520016"/>
            <a:ext cx="8229600" cy="734297"/>
          </a:xfrm>
        </p:spPr>
        <p:txBody>
          <a:bodyPr>
            <a:normAutofit/>
          </a:bodyPr>
          <a:lstStyle/>
          <a:p>
            <a:r>
              <a:rPr lang="ru-RU" sz="4800">
                <a:latin typeface="Book Antiqua" panose="02040602050305030304" charset="0"/>
                <a:cs typeface="Book Antiqua" panose="02040602050305030304" charset="0"/>
              </a:rPr>
              <a:t>ПУТИ РЕШЕНИЯ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084" y="1142984"/>
            <a:ext cx="7520932" cy="9786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 smtClean="0">
                <a:latin typeface="Century" panose="02040604050505020304" charset="0"/>
                <a:cs typeface="Century" panose="02040604050505020304" charset="0"/>
              </a:rPr>
              <a:t>          Организация </a:t>
            </a:r>
            <a:r>
              <a:rPr lang="ru-RU" sz="3200" dirty="0">
                <a:latin typeface="Century" panose="02040604050505020304" charset="0"/>
                <a:cs typeface="Century" panose="02040604050505020304" charset="0"/>
              </a:rPr>
              <a:t>мероприятий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762" y="1826382"/>
            <a:ext cx="10507774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Апрель </a:t>
            </a:r>
            <a:r>
              <a:rPr lang="ru-RU" sz="2400" dirty="0" smtClean="0">
                <a:latin typeface="Bookman Old Style" panose="02050604050505020204"/>
              </a:rPr>
              <a:t>2026 г. – «Слепой вызов» (3 </a:t>
            </a:r>
            <a:r>
              <a:rPr lang="ru-RU" sz="2400" dirty="0">
                <a:latin typeface="Bookman Old Style" panose="02050604050505020204"/>
              </a:rPr>
              <a:t>класс)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Май </a:t>
            </a:r>
            <a:r>
              <a:rPr lang="ru-RU" sz="2400" dirty="0" smtClean="0">
                <a:latin typeface="Bookman Old Style" panose="02050604050505020204"/>
              </a:rPr>
              <a:t>2026 г.- «</a:t>
            </a:r>
            <a:r>
              <a:rPr lang="ru-RU" sz="2400" dirty="0" err="1" smtClean="0">
                <a:latin typeface="Bookman Old Style" panose="02050604050505020204"/>
              </a:rPr>
              <a:t>Буккроссинг</a:t>
            </a:r>
            <a:r>
              <a:rPr lang="ru-RU" sz="2400" dirty="0" smtClean="0">
                <a:latin typeface="Bookman Old Style" panose="02050604050505020204"/>
              </a:rPr>
              <a:t> </a:t>
            </a:r>
            <a:r>
              <a:rPr lang="ru-RU" sz="2400" dirty="0">
                <a:latin typeface="Bookman Old Style" panose="02050604050505020204"/>
              </a:rPr>
              <a:t>с </a:t>
            </a:r>
            <a:r>
              <a:rPr lang="ru-RU" sz="2400" dirty="0" smtClean="0">
                <a:latin typeface="Bookman Old Style" panose="02050604050505020204"/>
              </a:rPr>
              <a:t>отзывом» (5-8 </a:t>
            </a:r>
            <a:r>
              <a:rPr lang="ru-RU" sz="2400" dirty="0">
                <a:latin typeface="Bookman Old Style" panose="02050604050505020204"/>
              </a:rPr>
              <a:t>классы)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Сентябрь </a:t>
            </a:r>
            <a:r>
              <a:rPr lang="ru-RU" sz="2400" dirty="0" smtClean="0">
                <a:latin typeface="Bookman Old Style" panose="02050604050505020204"/>
              </a:rPr>
              <a:t>2026 г.- «Книжный </a:t>
            </a:r>
            <a:r>
              <a:rPr lang="ru-RU" sz="2400" dirty="0" err="1" smtClean="0">
                <a:latin typeface="Bookman Old Style" panose="02050604050505020204"/>
              </a:rPr>
              <a:t>баттл</a:t>
            </a:r>
            <a:r>
              <a:rPr lang="ru-RU" sz="2400" dirty="0" smtClean="0">
                <a:latin typeface="Bookman Old Style" panose="02050604050505020204"/>
              </a:rPr>
              <a:t>» (10-11 </a:t>
            </a:r>
            <a:r>
              <a:rPr lang="ru-RU" sz="2400" dirty="0">
                <a:latin typeface="Bookman Old Style" panose="02050604050505020204"/>
              </a:rPr>
              <a:t>классы)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Октябрь </a:t>
            </a:r>
            <a:r>
              <a:rPr lang="ru-RU" sz="2400" dirty="0" smtClean="0">
                <a:latin typeface="Bookman Old Style" panose="02050604050505020204"/>
              </a:rPr>
              <a:t>2026 г.- «Читаем </a:t>
            </a:r>
            <a:r>
              <a:rPr lang="ru-RU" sz="2400" dirty="0">
                <a:latin typeface="Bookman Old Style" panose="02050604050505020204"/>
              </a:rPr>
              <a:t>вслух перед </a:t>
            </a:r>
            <a:r>
              <a:rPr lang="ru-RU" sz="2400" dirty="0" smtClean="0">
                <a:latin typeface="Bookman Old Style" panose="02050604050505020204"/>
              </a:rPr>
              <a:t>классом» ( </a:t>
            </a:r>
            <a:r>
              <a:rPr lang="ru-RU" sz="2400" dirty="0">
                <a:latin typeface="Bookman Old Style" panose="02050604050505020204"/>
              </a:rPr>
              <a:t>3 класс)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Ноябрь </a:t>
            </a:r>
            <a:r>
              <a:rPr lang="ru-RU" sz="2400" dirty="0" smtClean="0">
                <a:latin typeface="Bookman Old Style" panose="02050604050505020204"/>
              </a:rPr>
              <a:t>2026 г. – «День </a:t>
            </a:r>
            <a:r>
              <a:rPr lang="ru-RU" sz="2400" dirty="0">
                <a:latin typeface="Bookman Old Style" panose="02050604050505020204"/>
              </a:rPr>
              <a:t>без </a:t>
            </a:r>
            <a:r>
              <a:rPr lang="ru-RU" sz="2400" dirty="0" smtClean="0">
                <a:latin typeface="Bookman Old Style" panose="02050604050505020204"/>
              </a:rPr>
              <a:t>экрана» (5-8 </a:t>
            </a:r>
            <a:r>
              <a:rPr lang="ru-RU" sz="2400" dirty="0">
                <a:latin typeface="Bookman Old Style" panose="02050604050505020204"/>
              </a:rPr>
              <a:t>классы)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Декабрь </a:t>
            </a:r>
            <a:r>
              <a:rPr lang="ru-RU" sz="2400" dirty="0" smtClean="0">
                <a:latin typeface="Bookman Old Style" panose="02050604050505020204"/>
              </a:rPr>
              <a:t>2026 г.- «Суд </a:t>
            </a:r>
            <a:r>
              <a:rPr lang="ru-RU" sz="2400" dirty="0">
                <a:latin typeface="Bookman Old Style" panose="02050604050505020204"/>
              </a:rPr>
              <a:t>над </a:t>
            </a:r>
            <a:r>
              <a:rPr lang="ru-RU" sz="2400" dirty="0" err="1" smtClean="0">
                <a:latin typeface="Bookman Old Style" panose="02050604050505020204"/>
              </a:rPr>
              <a:t>гаджетом</a:t>
            </a:r>
            <a:r>
              <a:rPr lang="ru-RU" sz="2400" dirty="0" smtClean="0">
                <a:latin typeface="Bookman Old Style" panose="02050604050505020204"/>
              </a:rPr>
              <a:t>» (10 </a:t>
            </a:r>
            <a:r>
              <a:rPr lang="ru-RU" sz="2400" dirty="0">
                <a:latin typeface="Bookman Old Style" panose="02050604050505020204"/>
              </a:rPr>
              <a:t>класс)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Январь </a:t>
            </a:r>
            <a:r>
              <a:rPr lang="ru-RU" sz="2400" dirty="0" smtClean="0">
                <a:latin typeface="Bookman Old Style" panose="02050604050505020204"/>
              </a:rPr>
              <a:t>2027 г.- «Живая библиотека» (4 </a:t>
            </a:r>
            <a:r>
              <a:rPr lang="ru-RU" sz="2400" dirty="0">
                <a:latin typeface="Bookman Old Style" panose="02050604050505020204"/>
              </a:rPr>
              <a:t>класс)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Февраль </a:t>
            </a:r>
            <a:r>
              <a:rPr lang="ru-RU" sz="2400" dirty="0" smtClean="0">
                <a:latin typeface="Bookman Old Style" panose="02050604050505020204"/>
              </a:rPr>
              <a:t>2027 г.- «Книжный </a:t>
            </a:r>
            <a:r>
              <a:rPr lang="ru-RU" sz="2400" dirty="0" err="1" smtClean="0">
                <a:latin typeface="Bookman Old Style" panose="02050604050505020204"/>
              </a:rPr>
              <a:t>флешмоб</a:t>
            </a:r>
            <a:r>
              <a:rPr lang="ru-RU" sz="2400" dirty="0" smtClean="0">
                <a:latin typeface="Bookman Old Style" panose="02050604050505020204"/>
              </a:rPr>
              <a:t>» (9 </a:t>
            </a:r>
            <a:r>
              <a:rPr lang="ru-RU" sz="2400" dirty="0">
                <a:latin typeface="Bookman Old Style" panose="02050604050505020204"/>
              </a:rPr>
              <a:t>класс)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Март </a:t>
            </a:r>
            <a:r>
              <a:rPr lang="ru-RU" sz="2400" dirty="0" smtClean="0">
                <a:latin typeface="Bookman Old Style" panose="02050604050505020204"/>
              </a:rPr>
              <a:t>2027 г.- «Одна </a:t>
            </a:r>
            <a:r>
              <a:rPr lang="ru-RU" sz="2400" dirty="0">
                <a:latin typeface="Bookman Old Style" panose="02050604050505020204"/>
              </a:rPr>
              <a:t>книга на всю </a:t>
            </a:r>
            <a:r>
              <a:rPr lang="ru-RU" sz="2400" dirty="0" smtClean="0">
                <a:latin typeface="Bookman Old Style" panose="02050604050505020204"/>
              </a:rPr>
              <a:t>школу» ( </a:t>
            </a:r>
            <a:r>
              <a:rPr lang="ru-RU" sz="2400" dirty="0">
                <a:latin typeface="Bookman Old Style" panose="02050604050505020204"/>
              </a:rPr>
              <a:t>2-11 классы)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Апрель </a:t>
            </a:r>
            <a:r>
              <a:rPr lang="ru-RU" sz="2400" dirty="0" smtClean="0">
                <a:latin typeface="Bookman Old Style" panose="02050604050505020204"/>
              </a:rPr>
              <a:t>2027 г.- «Секретный агент» ( </a:t>
            </a:r>
            <a:r>
              <a:rPr lang="ru-RU" sz="2400" dirty="0">
                <a:latin typeface="Bookman Old Style" panose="02050604050505020204"/>
              </a:rPr>
              <a:t>5-8 классы)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Май </a:t>
            </a:r>
            <a:r>
              <a:rPr lang="ru-RU" sz="2400" dirty="0" smtClean="0">
                <a:latin typeface="Bookman Old Style" panose="02050604050505020204"/>
              </a:rPr>
              <a:t>2027 г.- «Книга </a:t>
            </a:r>
            <a:r>
              <a:rPr lang="ru-RU" sz="2400" dirty="0">
                <a:latin typeface="Bookman Old Style" panose="02050604050505020204"/>
              </a:rPr>
              <a:t>вместо </a:t>
            </a:r>
            <a:r>
              <a:rPr lang="ru-RU" sz="2400" dirty="0" smtClean="0">
                <a:latin typeface="Bookman Old Style" panose="02050604050505020204"/>
              </a:rPr>
              <a:t>списывания» (10 </a:t>
            </a:r>
            <a:r>
              <a:rPr lang="ru-RU" sz="2400" dirty="0">
                <a:latin typeface="Bookman Old Style" panose="02050604050505020204"/>
              </a:rPr>
              <a:t>класс)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22" y="345138"/>
            <a:ext cx="4572031" cy="603647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Book Antiqua" panose="02040602050305030304" charset="0"/>
                <a:cs typeface="Book Antiqua" panose="02040602050305030304" charset="0"/>
              </a:rPr>
              <a:t>  ЗАКЛЮЧЕНИЕ</a:t>
            </a:r>
            <a:endParaRPr lang="ru-RU" sz="40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465298" y="1718583"/>
            <a:ext cx="4395966" cy="472908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2000" dirty="0" smtClean="0">
                <a:latin typeface="Bookman Old Style" panose="02050604050505020204"/>
              </a:rPr>
              <a:t>Читать </a:t>
            </a:r>
            <a:r>
              <a:rPr lang="ru-RU" sz="2000" dirty="0">
                <a:latin typeface="Bookman Old Style" panose="02050604050505020204"/>
              </a:rPr>
              <a:t>необходимо: это напрямую влияет на грамотность и успеваемость, но современные подростки читают мало не из-за нежелания, а из-за нехватки времени и привычки к короткому контенту.Мы предполагаем, что мероприятия, которые </a:t>
            </a:r>
            <a:r>
              <a:rPr lang="ru-RU" sz="2000" dirty="0" smtClean="0">
                <a:latin typeface="Bookman Old Style" panose="02050604050505020204"/>
              </a:rPr>
              <a:t>будем проводить в </a:t>
            </a:r>
            <a:r>
              <a:rPr lang="ru-RU" sz="2000" dirty="0">
                <a:latin typeface="Bookman Old Style" panose="02050604050505020204"/>
              </a:rPr>
              <a:t>нашей </a:t>
            </a:r>
            <a:r>
              <a:rPr lang="ru-RU" sz="2000" dirty="0" smtClean="0">
                <a:latin typeface="Bookman Old Style" panose="02050604050505020204"/>
              </a:rPr>
              <a:t>школе в течение года, </a:t>
            </a:r>
            <a:r>
              <a:rPr lang="ru-RU" sz="2000" dirty="0">
                <a:latin typeface="Bookman Old Style" panose="02050604050505020204"/>
              </a:rPr>
              <a:t>изменят отношение многих ребят к книге и интерес к чтению повысится.</a:t>
            </a:r>
          </a:p>
        </p:txBody>
      </p:sp>
      <p:pic>
        <p:nvPicPr>
          <p:cNvPr id="5" name="Рисунок 4" descr="Изображение выглядит как текст, книга, бумага, Бумажное изделие&#10;&#10;Содержимое, созданное искусственным интеллектом, может быть неверным.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268" t="17665" r="1087" b="31537"/>
          <a:stretch>
            <a:fillRect/>
          </a:stretch>
        </p:blipFill>
        <p:spPr>
          <a:xfrm>
            <a:off x="5281692" y="351064"/>
            <a:ext cx="6524109" cy="6163198"/>
          </a:xfrm>
          <a:prstGeom prst="rect">
            <a:avLst/>
          </a:prstGeom>
          <a:blipFill dpi="0" rotWithShape="1">
            <a:blip r:embed="rId3" cstate="email">
              <a:alphaModFix amt="50000"/>
            </a:blip>
            <a:srcRect/>
            <a:stretch>
              <a:fillRect/>
            </a:stretch>
          </a:blipFill>
          <a:ln w="19050">
            <a:solidFill>
              <a:srgbClr val="DFD2C4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нижный шкаф, книга, в помещении, пол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50000"/>
          </a:blip>
          <a:srcRect l="-663" t="20" r="-400" b="-354"/>
          <a:stretch>
            <a:fillRect/>
          </a:stretch>
        </p:blipFill>
        <p:spPr>
          <a:xfrm>
            <a:off x="-1659" y="1344"/>
            <a:ext cx="12203552" cy="6856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078" y="1143150"/>
            <a:ext cx="7354238" cy="76348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 panose="02040602050305030304" charset="0"/>
                <a:cs typeface="Book Antiqua" panose="02040602050305030304" charset="0"/>
              </a:rPr>
              <a:t>АКТУАЛЬНОСТЬ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9334" y="2352524"/>
            <a:ext cx="8452151" cy="22453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ru-RU" sz="2800" dirty="0">
                <a:latin typeface="Century" panose="02040604050505020304" charset="0"/>
                <a:cs typeface="Century" panose="02040604050505020304" charset="0"/>
              </a:rPr>
              <a:t>Актуальность темы заключается в том, что </a:t>
            </a:r>
            <a:r>
              <a:rPr lang="ru-RU" sz="2800" dirty="0">
                <a:latin typeface="Century" panose="02040604050505020304" charset="0"/>
                <a:ea typeface="+mn-lt"/>
                <a:cs typeface="Century" panose="02040604050505020304" charset="0"/>
              </a:rPr>
              <a:t>современные  подростки всё реже читают книги, хотя опыт и практика </a:t>
            </a:r>
            <a:r>
              <a:rPr lang="ru-RU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мировой </a:t>
            </a:r>
            <a:r>
              <a:rPr lang="ru-RU" sz="2800" dirty="0">
                <a:latin typeface="Century" panose="02040604050505020304" charset="0"/>
                <a:ea typeface="+mn-lt"/>
                <a:cs typeface="Century" panose="02040604050505020304" charset="0"/>
              </a:rPr>
              <a:t>цивилизации показывают, что без чтения </a:t>
            </a:r>
            <a:endParaRPr lang="ru-RU" sz="2800" dirty="0" smtClean="0">
              <a:latin typeface="Century" panose="02040604050505020304" charset="0"/>
              <a:ea typeface="+mn-lt"/>
              <a:cs typeface="Century" panose="02040604050505020304" charset="0"/>
            </a:endParaRPr>
          </a:p>
          <a:p>
            <a:pPr algn="ctr"/>
            <a:r>
              <a:rPr lang="ru-RU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нет </a:t>
            </a:r>
            <a:r>
              <a:rPr lang="ru-RU" sz="2800" dirty="0">
                <a:latin typeface="Century" panose="02040604050505020304" charset="0"/>
                <a:ea typeface="+mn-lt"/>
                <a:cs typeface="Century" panose="02040604050505020304" charset="0"/>
              </a:rPr>
              <a:t>человека, нет личности.</a:t>
            </a:r>
            <a:endParaRPr lang="ru-RU" sz="2800" dirty="0">
              <a:latin typeface="Century" panose="02040604050505020304" charset="0"/>
              <a:cs typeface="Century" panose="020406040505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осуда, в помещении, стол, стоп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-9185" y="0"/>
            <a:ext cx="1219075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95500" y="998149"/>
            <a:ext cx="4784103" cy="921949"/>
          </a:xfrm>
        </p:spPr>
        <p:txBody>
          <a:bodyPr>
            <a:normAutofit fontScale="90000"/>
          </a:bodyPr>
          <a:lstStyle/>
          <a:p>
            <a:r>
              <a:rPr lang="ru-RU">
                <a:latin typeface="Book Antiqua" panose="02040602050305030304" charset="0"/>
                <a:cs typeface="Book Antiqua" panose="02040602050305030304" charset="0"/>
              </a:rPr>
              <a:t>ПРОБЛЕМА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8741" y="2100881"/>
            <a:ext cx="8035132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ru-RU" sz="3600" dirty="0">
                <a:latin typeface="Batang"/>
                <a:ea typeface="Batang"/>
              </a:rPr>
              <a:t>В наше время интерес школьников к чтению падает </a:t>
            </a:r>
            <a:r>
              <a:rPr lang="ru-RU" sz="3600" dirty="0" smtClean="0">
                <a:latin typeface="Batang"/>
                <a:ea typeface="Batang"/>
              </a:rPr>
              <a:t>по </a:t>
            </a:r>
            <a:r>
              <a:rPr lang="ru-RU" sz="3600" dirty="0">
                <a:latin typeface="Batang"/>
                <a:ea typeface="Batang"/>
              </a:rPr>
              <a:t>всей стране, в том числе и в нашей школе. </a:t>
            </a:r>
            <a:endParaRPr lang="ru-RU" sz="3600" dirty="0" smtClean="0">
              <a:latin typeface="Batang"/>
              <a:ea typeface="Batang"/>
            </a:endParaRPr>
          </a:p>
          <a:p>
            <a:pPr algn="ctr"/>
            <a:r>
              <a:rPr lang="ru-RU" sz="3600" dirty="0" smtClean="0">
                <a:latin typeface="Batang"/>
                <a:ea typeface="Batang"/>
              </a:rPr>
              <a:t>Многие </a:t>
            </a:r>
            <a:r>
              <a:rPr lang="ru-RU" sz="3600" dirty="0">
                <a:latin typeface="Batang"/>
                <a:ea typeface="Batang"/>
              </a:rPr>
              <a:t>из них не </a:t>
            </a:r>
            <a:endParaRPr lang="ru-RU" sz="3600" dirty="0" smtClean="0">
              <a:latin typeface="Batang"/>
              <a:ea typeface="Batang"/>
            </a:endParaRPr>
          </a:p>
          <a:p>
            <a:pPr algn="ctr"/>
            <a:r>
              <a:rPr lang="ru-RU" sz="3600" dirty="0" smtClean="0">
                <a:latin typeface="Batang"/>
                <a:ea typeface="Batang"/>
              </a:rPr>
              <a:t>воспринимают </a:t>
            </a:r>
            <a:r>
              <a:rPr lang="ru-RU" sz="3600" dirty="0">
                <a:latin typeface="Batang"/>
                <a:ea typeface="Batang"/>
              </a:rPr>
              <a:t>общение с художественной литературой </a:t>
            </a:r>
            <a:endParaRPr lang="ru-RU" sz="3600" dirty="0" smtClean="0">
              <a:latin typeface="Batang"/>
              <a:ea typeface="Batang"/>
            </a:endParaRPr>
          </a:p>
          <a:p>
            <a:pPr algn="ctr"/>
            <a:r>
              <a:rPr lang="ru-RU" sz="3600" dirty="0" smtClean="0">
                <a:latin typeface="Batang"/>
                <a:ea typeface="Batang"/>
              </a:rPr>
              <a:t>как </a:t>
            </a:r>
            <a:r>
              <a:rPr lang="ru-RU" sz="3600" dirty="0">
                <a:latin typeface="Batang"/>
                <a:ea typeface="Batang"/>
              </a:rPr>
              <a:t>жизненную необходимость.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0182" y="1049811"/>
            <a:ext cx="4357718" cy="65516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Book Antiqua" panose="02040602050305030304" charset="0"/>
                <a:cs typeface="Book Antiqua" panose="02040602050305030304" charset="0"/>
              </a:rPr>
              <a:t>ЦЕЛЬ</a:t>
            </a:r>
            <a:r>
              <a:rPr lang="ru-RU" dirty="0" smtClean="0">
                <a:latin typeface="Book Antiqua" panose="02040602050305030304" charset="0"/>
                <a:cs typeface="Book Antiqua" panose="02040602050305030304" charset="0"/>
              </a:rPr>
              <a:t> ПРОЕКТА</a:t>
            </a:r>
            <a:endParaRPr lang="en-US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pic>
        <p:nvPicPr>
          <p:cNvPr id="14" name="Picture Placeholder 13" descr="Изображение выглядит как текст, обувь, рисунок, искусство&#10;&#10;Содержимое, созданное искусственным интеллектом, может быть неверным.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/>
          <a:stretch>
            <a:fillRect/>
          </a:stretch>
        </p:blipFill>
        <p:spPr>
          <a:xfrm>
            <a:off x="1159452" y="871169"/>
            <a:ext cx="3211587" cy="5089829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778695" y="1985310"/>
            <a:ext cx="5880761" cy="33831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П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робуждение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интереса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к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книге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и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чтению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у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учащихся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нашей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школы</a:t>
            </a:r>
            <a:endParaRPr lang="ru-RU" sz="2800" dirty="0" smtClean="0">
              <a:latin typeface="Century" panose="02040604050505020304" charset="0"/>
              <a:ea typeface="+mn-lt"/>
              <a:cs typeface="Century" panose="02040604050505020304" charset="0"/>
            </a:endParaRPr>
          </a:p>
          <a:p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endParaRPr lang="ru-RU" sz="2800" dirty="0" smtClean="0">
              <a:latin typeface="Century" panose="02040604050505020304" charset="0"/>
              <a:ea typeface="+mn-lt"/>
              <a:cs typeface="Century" panose="0204060405050502030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П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омощь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в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понимании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того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, </a:t>
            </a:r>
            <a:endParaRPr lang="ru-RU" sz="2800" dirty="0" smtClean="0">
              <a:latin typeface="Century" panose="02040604050505020304" charset="0"/>
              <a:ea typeface="+mn-lt"/>
              <a:cs typeface="Century" panose="02040604050505020304" charset="0"/>
            </a:endParaRPr>
          </a:p>
          <a:p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что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чтение</a:t>
            </a:r>
            <a:r>
              <a:rPr lang="ru-RU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-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это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важная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часть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жизни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 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цивилизованного</a:t>
            </a:r>
            <a:r>
              <a:rPr lang="en-US" sz="28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 </a:t>
            </a:r>
            <a:r>
              <a:rPr lang="en-US" sz="28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человека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бумага, Публикация, Бумажное изделие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-1392" y="0"/>
            <a:ext cx="1219276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5120" y="996950"/>
            <a:ext cx="3519805" cy="1053465"/>
          </a:xfrm>
        </p:spPr>
        <p:txBody>
          <a:bodyPr>
            <a:normAutofit fontScale="90000"/>
          </a:bodyPr>
          <a:lstStyle/>
          <a:p>
            <a:r>
              <a:rPr lang="en-US">
                <a:latin typeface="Book Antiqua" panose="02040602050305030304" charset="0"/>
                <a:cs typeface="Book Antiqua" panose="02040602050305030304" charset="0"/>
              </a:rPr>
              <a:t>ЗАДАЧИ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0" y="1868714"/>
            <a:ext cx="971852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>
              <a:buFont typeface="Arial" panose="020B0604020202020204"/>
              <a:buChar char="•"/>
            </a:pPr>
            <a:r>
              <a:rPr lang="ru-RU" sz="2400" dirty="0" smtClean="0">
                <a:latin typeface="Bookman Old Style" panose="02050604050505020204"/>
                <a:ea typeface="+mn-lt"/>
                <a:cs typeface="+mn-lt"/>
              </a:rPr>
              <a:t>Изучить, что такое чтение </a:t>
            </a:r>
            <a:r>
              <a:rPr lang="ru-RU" sz="2400" dirty="0">
                <a:latin typeface="Bookman Old Style" panose="02050604050505020204"/>
                <a:ea typeface="+mn-lt"/>
                <a:cs typeface="+mn-lt"/>
              </a:rPr>
              <a:t>и его влияние на человека </a:t>
            </a:r>
          </a:p>
          <a:p>
            <a:pPr>
              <a:buFont typeface="Arial" panose="020B0604020202020204"/>
              <a:buChar char="•"/>
            </a:pPr>
            <a:endParaRPr lang="ru-RU" sz="2400" dirty="0">
              <a:latin typeface="Bookman Old Style" panose="02050604050505020204"/>
              <a:ea typeface="+mn-lt"/>
              <a:cs typeface="+mn-lt"/>
            </a:endParaRPr>
          </a:p>
          <a:p>
            <a:pPr>
              <a:buFont typeface="Arial" panose="020B0604020202020204"/>
              <a:buChar char="•"/>
            </a:pPr>
            <a:r>
              <a:rPr lang="ru-RU" sz="2400" dirty="0">
                <a:latin typeface="Bookman Old Style" panose="02050604050505020204"/>
                <a:ea typeface="+mn-lt"/>
                <a:cs typeface="+mn-lt"/>
              </a:rPr>
              <a:t>Провести и проанализировать анкетирование среди учащихся  начальных, средних и старших классов</a:t>
            </a:r>
            <a:endParaRPr lang="ru-RU" sz="2400" dirty="0">
              <a:latin typeface="Bookman Old Style" panose="02050604050505020204"/>
            </a:endParaRPr>
          </a:p>
          <a:p>
            <a:pPr>
              <a:buFont typeface="Arial" panose="020B0604020202020204"/>
              <a:buChar char="•"/>
            </a:pPr>
            <a:endParaRPr lang="ru-RU" sz="2400" dirty="0">
              <a:latin typeface="Bookman Old Style" panose="02050604050505020204"/>
              <a:ea typeface="+mn-lt"/>
              <a:cs typeface="+mn-lt"/>
            </a:endParaRPr>
          </a:p>
          <a:p>
            <a:pPr>
              <a:buFont typeface="Arial" panose="020B0604020202020204"/>
              <a:buChar char="•"/>
            </a:pPr>
            <a:r>
              <a:rPr lang="ru-RU" sz="2400" dirty="0">
                <a:latin typeface="Bookman Old Style" panose="02050604050505020204"/>
              </a:rPr>
              <a:t>Составить буклет и план мероприятий для решения поставленной проблемы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Публикация, книга, книжный шкаф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-6047" y="0"/>
            <a:ext cx="12179904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024890" y="485140"/>
            <a:ext cx="10490200" cy="742950"/>
          </a:xfrm>
        </p:spPr>
        <p:txBody>
          <a:bodyPr/>
          <a:lstStyle/>
          <a:p>
            <a:r>
              <a:rPr lang="en-US">
                <a:latin typeface="Book Antiqua" panose="02040602050305030304" charset="0"/>
                <a:cs typeface="Book Antiqua" panose="02040602050305030304" charset="0"/>
              </a:rPr>
              <a:t>ЭТАПЫ РЕАЛИЗАЦИИ ПРОЕК</a:t>
            </a:r>
            <a:r>
              <a:rPr lang="ru-RU" altLang="en-US">
                <a:latin typeface="Book Antiqua" panose="02040602050305030304" charset="0"/>
                <a:cs typeface="Book Antiqua" panose="02040602050305030304" charset="0"/>
              </a:rPr>
              <a:t>Т</a:t>
            </a:r>
            <a:r>
              <a:rPr lang="en-US">
                <a:latin typeface="Book Antiqua" panose="02040602050305030304" charset="0"/>
                <a:cs typeface="Book Antiqua" panose="02040602050305030304" charset="0"/>
              </a:rPr>
              <a:t>А</a:t>
            </a:r>
            <a:endParaRPr lang="en-US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409" y="1712500"/>
            <a:ext cx="1018982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marL="742950" indent="-742950">
              <a:buAutoNum type="arabicPeriod"/>
            </a:pPr>
            <a:r>
              <a:rPr lang="ru-RU" sz="3600" dirty="0" smtClean="0">
                <a:latin typeface="Elephant" panose="02020904090505020303" charset="0"/>
                <a:ea typeface="+mn-lt"/>
                <a:cs typeface="Elephant" panose="02020904090505020303" charset="0"/>
              </a:rPr>
              <a:t>Подготовительный - изучение </a:t>
            </a:r>
            <a:r>
              <a:rPr lang="ru-RU" sz="3600" dirty="0">
                <a:latin typeface="Elephant" panose="02020904090505020303" charset="0"/>
                <a:ea typeface="+mn-lt"/>
                <a:cs typeface="Elephant" panose="02020904090505020303" charset="0"/>
              </a:rPr>
              <a:t>литературы по теме проекта.</a:t>
            </a:r>
          </a:p>
          <a:p>
            <a:pPr marL="742950" indent="-742950">
              <a:buAutoNum type="arabicPeriod"/>
            </a:pPr>
            <a:r>
              <a:rPr lang="ru-RU" sz="3600" dirty="0" smtClean="0">
                <a:latin typeface="Elephant" panose="02020904090505020303" charset="0"/>
                <a:ea typeface="+mn-lt"/>
                <a:cs typeface="Elephant" panose="02020904090505020303" charset="0"/>
              </a:rPr>
              <a:t>Практический - проведение </a:t>
            </a:r>
            <a:r>
              <a:rPr lang="ru-RU" sz="3600" dirty="0">
                <a:latin typeface="Elephant" panose="02020904090505020303" charset="0"/>
                <a:ea typeface="+mn-lt"/>
                <a:cs typeface="Elephant" panose="02020904090505020303" charset="0"/>
              </a:rPr>
              <a:t>опроса, его анализ, составление и проведение мероприятий для решения поставленной проблемы.</a:t>
            </a:r>
          </a:p>
          <a:p>
            <a:pPr marL="742950" indent="-742950">
              <a:buAutoNum type="arabicPeriod"/>
            </a:pPr>
            <a:r>
              <a:rPr lang="ru-RU" sz="3600" dirty="0" smtClean="0">
                <a:latin typeface="Elephant" panose="02020904090505020303" charset="0"/>
                <a:ea typeface="+mn-lt"/>
                <a:cs typeface="Elephant" panose="02020904090505020303" charset="0"/>
              </a:rPr>
              <a:t>Аналитический - подведение </a:t>
            </a:r>
            <a:r>
              <a:rPr lang="ru-RU" sz="3600" dirty="0">
                <a:latin typeface="Elephant" panose="02020904090505020303" charset="0"/>
                <a:ea typeface="+mn-lt"/>
                <a:cs typeface="Elephant" panose="02020904090505020303" charset="0"/>
              </a:rPr>
              <a:t>итогов работы над проектом</a:t>
            </a:r>
            <a:r>
              <a:rPr lang="ru-RU" sz="3600" dirty="0">
                <a:solidFill>
                  <a:schemeClr val="tx2"/>
                </a:solidFill>
                <a:ea typeface="+mn-lt"/>
                <a:cs typeface="+mn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обувь, рисунок, искусств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38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9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" y="0"/>
            <a:ext cx="12195361" cy="6858000"/>
          </a:xfrm>
          <a:prstGeom prst="rect">
            <a:avLst/>
          </a:prstGeom>
          <a:effectLst>
            <a:outerShdw blurRad="50800" dist="38100" dir="456000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676" y="1708895"/>
            <a:ext cx="5198845" cy="421675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4000">
                <a:latin typeface="Bookman Old Style" panose="02050604050505020204"/>
                <a:ea typeface="+mn-lt"/>
                <a:cs typeface="Angsana New"/>
              </a:rPr>
              <a:t/>
            </a:r>
            <a:br>
              <a:rPr lang="en-US" sz="4000">
                <a:latin typeface="Bookman Old Style" panose="02050604050505020204"/>
                <a:ea typeface="+mn-lt"/>
                <a:cs typeface="Angsana New"/>
              </a:rPr>
            </a:br>
            <a:r>
              <a:rPr lang="en-US" sz="2800" err="1">
                <a:latin typeface="Bookman Old Style" panose="02050604050505020204"/>
                <a:ea typeface="+mn-lt"/>
                <a:cs typeface="Angsana New"/>
              </a:rPr>
              <a:t>Чтение</a:t>
            </a:r>
            <a:r>
              <a:rPr lang="en-US" sz="2800">
                <a:latin typeface="Bookman Old Style" panose="02050604050505020204"/>
                <a:ea typeface="+mn-lt"/>
                <a:cs typeface="Angsana New"/>
              </a:rPr>
              <a:t>- </a:t>
            </a:r>
            <a:r>
              <a:rPr lang="en-US" sz="2800" err="1">
                <a:latin typeface="Bookman Old Style" panose="02050604050505020204"/>
                <a:ea typeface="+mn-lt"/>
                <a:cs typeface="Angsana New"/>
              </a:rPr>
              <a:t>это</a:t>
            </a:r>
            <a:r>
              <a:rPr lang="en-US" sz="2800">
                <a:latin typeface="Bookman Old Style" panose="02050604050505020204"/>
                <a:ea typeface="+mn-lt"/>
                <a:cs typeface="Angsana New"/>
              </a:rPr>
              <a:t> </a:t>
            </a:r>
            <a:r>
              <a:rPr lang="en-US" sz="2800" err="1">
                <a:latin typeface="Bookman Old Style" panose="02050604050505020204"/>
                <a:ea typeface="+mn-lt"/>
                <a:cs typeface="Angsana New"/>
              </a:rPr>
              <a:t>процесс</a:t>
            </a:r>
            <a:r>
              <a:rPr lang="en-US" sz="2800">
                <a:latin typeface="Bookman Old Style" panose="02050604050505020204"/>
                <a:ea typeface="+mn-lt"/>
                <a:cs typeface="Angsana New"/>
              </a:rPr>
              <a:t> </a:t>
            </a:r>
            <a:r>
              <a:rPr lang="en-US" sz="2800" err="1">
                <a:latin typeface="Bookman Old Style" panose="02050604050505020204"/>
                <a:ea typeface="+mn-lt"/>
                <a:cs typeface="Angsana New"/>
              </a:rPr>
              <a:t>восприятия</a:t>
            </a:r>
            <a:r>
              <a:rPr lang="en-US" sz="2800">
                <a:latin typeface="Bookman Old Style" panose="02050604050505020204"/>
                <a:ea typeface="+mn-lt"/>
                <a:cs typeface="Angsana New"/>
              </a:rPr>
              <a:t>, </a:t>
            </a:r>
            <a:r>
              <a:rPr lang="en-US" sz="2800" err="1">
                <a:latin typeface="Bookman Old Style" panose="02050604050505020204"/>
                <a:ea typeface="+mn-lt"/>
                <a:cs typeface="Angsana New"/>
              </a:rPr>
              <a:t>понимания</a:t>
            </a:r>
            <a:r>
              <a:rPr lang="en-US" sz="2800">
                <a:latin typeface="Bookman Old Style" panose="02050604050505020204"/>
                <a:ea typeface="+mn-lt"/>
                <a:cs typeface="Angsana New"/>
              </a:rPr>
              <a:t> и </a:t>
            </a:r>
            <a:r>
              <a:rPr lang="en-US" sz="2800" err="1">
                <a:latin typeface="Bookman Old Style" panose="02050604050505020204"/>
                <a:ea typeface="+mn-lt"/>
                <a:cs typeface="Angsana New"/>
              </a:rPr>
              <a:t>осмысления</a:t>
            </a:r>
            <a:r>
              <a:rPr lang="en-US" sz="2800">
                <a:latin typeface="Bookman Old Style" panose="02050604050505020204"/>
                <a:ea typeface="+mn-lt"/>
                <a:cs typeface="Angsana New"/>
              </a:rPr>
              <a:t> </a:t>
            </a:r>
            <a:r>
              <a:rPr lang="en-US" sz="2800" err="1">
                <a:latin typeface="Bookman Old Style" panose="02050604050505020204"/>
                <a:ea typeface="+mn-lt"/>
                <a:cs typeface="Angsana New"/>
              </a:rPr>
              <a:t>текста</a:t>
            </a:r>
            <a:r>
              <a:rPr lang="en-US" sz="2800">
                <a:latin typeface="Bookman Old Style" panose="02050604050505020204"/>
                <a:ea typeface="+mn-lt"/>
                <a:cs typeface="Angsana New"/>
              </a:rPr>
              <a:t>.</a:t>
            </a:r>
            <a:br>
              <a:rPr lang="en-US" sz="2800">
                <a:latin typeface="Bookman Old Style" panose="02050604050505020204"/>
                <a:ea typeface="+mn-lt"/>
                <a:cs typeface="Angsana New"/>
              </a:rPr>
            </a:br>
            <a:r>
              <a:rPr lang="en-US" sz="2000">
                <a:ea typeface="+mn-lt"/>
                <a:cs typeface="+mn-lt"/>
              </a:rPr>
              <a:t>                                                                         </a:t>
            </a:r>
            <a:endParaRPr lang="en-US" sz="2000"/>
          </a:p>
          <a:p>
            <a:pPr algn="l"/>
            <a:r>
              <a:rPr lang="en-US" sz="2400" err="1">
                <a:latin typeface="Bookman Old Style" panose="02050604050505020204"/>
              </a:rPr>
              <a:t>Оно</a:t>
            </a:r>
            <a:r>
              <a:rPr lang="en-US" sz="2400">
                <a:latin typeface="Bookman Old Style" panose="02050604050505020204"/>
              </a:rPr>
              <a:t> </a:t>
            </a:r>
            <a:r>
              <a:rPr lang="en-US" sz="2400" err="1">
                <a:latin typeface="Bookman Old Style" panose="02050604050505020204"/>
              </a:rPr>
              <a:t>яв</a:t>
            </a:r>
            <a:r>
              <a:rPr lang="en-US" sz="2400" err="1">
                <a:latin typeface="Bookman Old Style" panose="02050604050505020204"/>
                <a:ea typeface="+mn-lt"/>
                <a:cs typeface="+mn-lt"/>
              </a:rPr>
              <a:t>ляется</a:t>
            </a:r>
            <a:r>
              <a:rPr lang="en-US" sz="2400">
                <a:latin typeface="Bookman Old Style" panose="02050604050505020204"/>
                <a:ea typeface="+mn-lt"/>
                <a:cs typeface="+mn-lt"/>
              </a:rPr>
              <a:t> </a:t>
            </a:r>
            <a:r>
              <a:rPr lang="en-US" sz="2400" err="1">
                <a:latin typeface="Bookman Old Style" panose="02050604050505020204"/>
                <a:ea typeface="+mn-lt"/>
                <a:cs typeface="+mn-lt"/>
              </a:rPr>
              <a:t>важным</a:t>
            </a:r>
            <a:r>
              <a:rPr lang="en-US" sz="2400">
                <a:latin typeface="Bookman Old Style" panose="02050604050505020204"/>
                <a:ea typeface="+mn-lt"/>
                <a:cs typeface="+mn-lt"/>
              </a:rPr>
              <a:t> </a:t>
            </a:r>
            <a:r>
              <a:rPr lang="en-US" sz="2400" err="1">
                <a:latin typeface="Bookman Old Style" panose="02050604050505020204"/>
                <a:ea typeface="+mn-lt"/>
                <a:cs typeface="+mn-lt"/>
              </a:rPr>
              <a:t>способом</a:t>
            </a:r>
            <a:r>
              <a:rPr lang="en-US" sz="2400">
                <a:latin typeface="Bookman Old Style" panose="02050604050505020204"/>
                <a:ea typeface="+mn-lt"/>
                <a:cs typeface="+mn-lt"/>
              </a:rPr>
              <a:t>:</a:t>
            </a:r>
            <a:br>
              <a:rPr lang="en-US" sz="2400">
                <a:latin typeface="Bookman Old Style" panose="02050604050505020204"/>
                <a:ea typeface="+mn-lt"/>
                <a:cs typeface="+mn-lt"/>
              </a:rPr>
            </a:br>
            <a:r>
              <a:rPr lang="en-US" sz="2400">
                <a:latin typeface="Bookman Old Style" panose="02050604050505020204"/>
              </a:rPr>
              <a:t>-</a:t>
            </a:r>
            <a:r>
              <a:rPr lang="en-US" sz="2400" err="1">
                <a:latin typeface="Bookman Old Style" panose="02050604050505020204"/>
              </a:rPr>
              <a:t>получения</a:t>
            </a:r>
            <a:r>
              <a:rPr lang="en-US" sz="2400">
                <a:latin typeface="Bookman Old Style" panose="02050604050505020204"/>
              </a:rPr>
              <a:t> </a:t>
            </a:r>
            <a:r>
              <a:rPr lang="en-US" sz="2400" err="1">
                <a:latin typeface="Bookman Old Style" panose="02050604050505020204"/>
              </a:rPr>
              <a:t>знаний</a:t>
            </a:r>
            <a:r>
              <a:rPr lang="en-US" sz="2400">
                <a:latin typeface="Bookman Old Style" panose="02050604050505020204"/>
              </a:rPr>
              <a:t/>
            </a:r>
            <a:br>
              <a:rPr lang="en-US" sz="2400">
                <a:latin typeface="Bookman Old Style" panose="02050604050505020204"/>
              </a:rPr>
            </a:br>
            <a:r>
              <a:rPr lang="en-US" sz="2400">
                <a:latin typeface="Bookman Old Style" panose="02050604050505020204"/>
              </a:rPr>
              <a:t>- </a:t>
            </a:r>
            <a:r>
              <a:rPr lang="en-US" sz="2400" err="1">
                <a:latin typeface="Bookman Old Style" panose="02050604050505020204"/>
              </a:rPr>
              <a:t>развития</a:t>
            </a:r>
            <a:r>
              <a:rPr lang="en-US" sz="2400">
                <a:latin typeface="Bookman Old Style" panose="02050604050505020204"/>
              </a:rPr>
              <a:t> </a:t>
            </a:r>
            <a:r>
              <a:rPr lang="en-US" sz="2400" err="1">
                <a:latin typeface="Bookman Old Style" panose="02050604050505020204"/>
              </a:rPr>
              <a:t>мышления</a:t>
            </a:r>
            <a:r>
              <a:rPr lang="en-US" sz="2400">
                <a:latin typeface="Bookman Old Style" panose="02050604050505020204"/>
              </a:rPr>
              <a:t/>
            </a:r>
            <a:br>
              <a:rPr lang="en-US" sz="2400">
                <a:latin typeface="Bookman Old Style" panose="02050604050505020204"/>
              </a:rPr>
            </a:br>
            <a:r>
              <a:rPr lang="en-US" sz="2400">
                <a:latin typeface="Bookman Old Style" panose="02050604050505020204"/>
              </a:rPr>
              <a:t>-</a:t>
            </a:r>
            <a:r>
              <a:rPr lang="en-US" sz="2400" err="1">
                <a:latin typeface="Bookman Old Style" panose="02050604050505020204"/>
              </a:rPr>
              <a:t>расширения</a:t>
            </a:r>
            <a:r>
              <a:rPr lang="en-US" sz="2400">
                <a:latin typeface="Bookman Old Style" panose="02050604050505020204"/>
              </a:rPr>
              <a:t> </a:t>
            </a:r>
            <a:r>
              <a:rPr lang="en-US" sz="2400" err="1">
                <a:latin typeface="Bookman Old Style" panose="02050604050505020204"/>
              </a:rPr>
              <a:t>кругозора</a:t>
            </a:r>
            <a:endParaRPr lang="en-US" sz="2400">
              <a:latin typeface="Bookman Old Style" panose="02050604050505020204"/>
            </a:endParaRPr>
          </a:p>
          <a:p>
            <a:r>
              <a:rPr lang="en-US" sz="2400">
                <a:ea typeface="+mn-lt"/>
                <a:cs typeface="+mn-lt"/>
              </a:rPr>
              <a:t>       </a:t>
            </a: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50063" y="1132308"/>
            <a:ext cx="8988552" cy="799498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Book Antiqua" panose="02040602050305030304" charset="0"/>
                <a:cs typeface="Book Antiqua" panose="02040602050305030304" charset="0"/>
              </a:rPr>
              <a:t>ЧТЕНИЕ </a:t>
            </a:r>
            <a:r>
              <a:rPr lang="en-US" sz="4400" dirty="0">
                <a:latin typeface="Book Antiqua" panose="02040602050305030304" charset="0"/>
                <a:cs typeface="Book Antiqua" panose="02040602050305030304" charset="0"/>
              </a:rPr>
              <a:t>И ЕГО ЗНАЧЕНИЕ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18883" y="1927346"/>
            <a:ext cx="4549241" cy="42165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sz="2800" dirty="0" smtClean="0">
                <a:latin typeface="Bookman Old Style" panose="02050604050505020204"/>
              </a:rPr>
              <a:t>   Значение </a:t>
            </a:r>
            <a:r>
              <a:rPr lang="ru-RU" sz="2800" dirty="0">
                <a:latin typeface="Bookman Old Style" panose="02050604050505020204"/>
              </a:rPr>
              <a:t>чтения: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Формирует речь и словарный запас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Помогает лучше понимать окружающий мир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Развивает воображение и память</a:t>
            </a:r>
          </a:p>
          <a:p>
            <a:pPr marL="285750" indent="-285750">
              <a:buFont typeface="Calibri" panose="020F0502020204030204"/>
              <a:buChar char="-"/>
            </a:pPr>
            <a:r>
              <a:rPr lang="ru-RU" sz="2400" dirty="0">
                <a:latin typeface="Bookman Old Style" panose="02050604050505020204"/>
              </a:rPr>
              <a:t>Способствует личностному развитию человека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нига, в помещении, пол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alphaModFix amt="48000"/>
          </a:blip>
          <a:srcRect t="33396" b="33396"/>
          <a:stretch>
            <a:fillRect/>
          </a:stretch>
        </p:blipFill>
        <p:spPr>
          <a:xfrm>
            <a:off x="1053" y="1970"/>
            <a:ext cx="12183754" cy="6882226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60" y="622905"/>
            <a:ext cx="11737198" cy="10994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err="1">
                <a:latin typeface="Book Antiqua" panose="02040602050305030304" charset="0"/>
                <a:cs typeface="Book Antiqua" panose="02040602050305030304" charset="0"/>
              </a:rPr>
              <a:t>Почему</a:t>
            </a:r>
            <a:r>
              <a:rPr lang="en-US" sz="480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4800" err="1">
                <a:latin typeface="Book Antiqua" panose="02040602050305030304" charset="0"/>
                <a:cs typeface="Book Antiqua" panose="02040602050305030304" charset="0"/>
              </a:rPr>
              <a:t>люди</a:t>
            </a:r>
            <a:r>
              <a:rPr lang="en-US" sz="480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4800" err="1">
                <a:latin typeface="Book Antiqua" panose="02040602050305030304" charset="0"/>
                <a:cs typeface="Book Antiqua" panose="02040602050305030304" charset="0"/>
              </a:rPr>
              <a:t>стали</a:t>
            </a:r>
            <a:r>
              <a:rPr lang="en-US" sz="480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sz="4800" err="1">
                <a:latin typeface="Book Antiqua" panose="02040602050305030304" charset="0"/>
                <a:cs typeface="Book Antiqua" panose="02040602050305030304" charset="0"/>
              </a:rPr>
              <a:t>меньше</a:t>
            </a:r>
            <a:r>
              <a:rPr lang="en-US" sz="4800">
                <a:latin typeface="Book Antiqua" panose="02040602050305030304" charset="0"/>
                <a:cs typeface="Book Antiqua" panose="02040602050305030304" charset="0"/>
              </a:rPr>
              <a:t> </a:t>
            </a:r>
            <a:r>
              <a:rPr lang="en-US" sz="4800" err="1">
                <a:latin typeface="Book Antiqua" panose="02040602050305030304" charset="0"/>
                <a:cs typeface="Book Antiqua" panose="02040602050305030304" charset="0"/>
              </a:rPr>
              <a:t>читать</a:t>
            </a:r>
            <a:r>
              <a:rPr lang="en-US" sz="4800">
                <a:latin typeface="Latha"/>
                <a:cs typeface="Latha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62200" y="1719290"/>
            <a:ext cx="10057833" cy="393253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Снижение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интереса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к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чтению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связано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с</a:t>
            </a:r>
            <a:r>
              <a:rPr lang="ru-RU" sz="24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о следующими</a:t>
            </a:r>
            <a:r>
              <a:rPr lang="en-US" sz="24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причинами</a:t>
            </a:r>
            <a:r>
              <a:rPr lang="ru-RU" sz="24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:</a:t>
            </a:r>
            <a:endParaRPr lang="ru-RU" sz="2400" dirty="0">
              <a:latin typeface="Century" panose="02040604050505020304" charset="0"/>
              <a:cs typeface="Century" panose="02040604050505020304" charset="0"/>
            </a:endParaRPr>
          </a:p>
          <a:p>
            <a:pPr>
              <a:buNone/>
            </a:pP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•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развитие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интернета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и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социальных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сетей</a:t>
            </a:r>
            <a:endParaRPr lang="en-US" sz="2400" dirty="0">
              <a:latin typeface="Century" panose="02040604050505020304" charset="0"/>
              <a:cs typeface="Century" panose="02040604050505020304" charset="0"/>
            </a:endParaRPr>
          </a:p>
          <a:p>
            <a:pPr>
              <a:buNone/>
            </a:pP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•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популярность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короткого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контента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(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видео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,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клипы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)</a:t>
            </a:r>
            <a:endParaRPr lang="en-US" sz="2400" dirty="0">
              <a:latin typeface="Century" panose="02040604050505020304" charset="0"/>
              <a:cs typeface="Century" panose="02040604050505020304" charset="0"/>
            </a:endParaRPr>
          </a:p>
          <a:p>
            <a:pPr>
              <a:buNone/>
            </a:pP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•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нехватка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времени</a:t>
            </a:r>
            <a:endParaRPr lang="en-US" sz="2400" dirty="0">
              <a:latin typeface="Century" panose="02040604050505020304" charset="0"/>
              <a:cs typeface="Century" panose="02040604050505020304" charset="0"/>
            </a:endParaRPr>
          </a:p>
          <a:p>
            <a:pPr>
              <a:buNone/>
            </a:pP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•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отсутствие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интереса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к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школьной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литературе</a:t>
            </a:r>
            <a:endParaRPr lang="en-US" sz="2400" dirty="0">
              <a:latin typeface="Century" panose="02040604050505020304" charset="0"/>
              <a:cs typeface="Century" panose="0204060405050502030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Таким образом, м</a:t>
            </a:r>
            <a:r>
              <a:rPr lang="en-US" sz="2400" dirty="0" err="1" smtClean="0">
                <a:latin typeface="Century" panose="02040604050505020304" charset="0"/>
                <a:ea typeface="+mn-lt"/>
                <a:cs typeface="Century" panose="02040604050505020304" charset="0"/>
              </a:rPr>
              <a:t>ногие</a:t>
            </a:r>
            <a:r>
              <a:rPr lang="en-US" sz="2400" dirty="0" smtClean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выбирают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более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лёгкие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и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быстрые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способы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получения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 </a:t>
            </a:r>
            <a:r>
              <a:rPr lang="en-US" sz="2400" dirty="0" err="1">
                <a:latin typeface="Century" panose="02040604050505020304" charset="0"/>
                <a:ea typeface="+mn-lt"/>
                <a:cs typeface="Century" panose="02040604050505020304" charset="0"/>
              </a:rPr>
              <a:t>информации</a:t>
            </a:r>
            <a:r>
              <a:rPr lang="en-US" sz="2400" dirty="0">
                <a:latin typeface="Century" panose="02040604050505020304" charset="0"/>
                <a:ea typeface="+mn-lt"/>
                <a:cs typeface="Century" panose="02040604050505020304" charset="0"/>
              </a:rPr>
              <a:t>.</a:t>
            </a:r>
            <a:endParaRPr lang="en-US" sz="2400" dirty="0">
              <a:latin typeface="Century" panose="02040604050505020304" charset="0"/>
              <a:cs typeface="Century" panose="020406040505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95528" y="842464"/>
            <a:ext cx="7204455" cy="10994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ook Antiqua" panose="02040602050305030304" charset="0"/>
                <a:cs typeface="Book Antiqua" panose="02040602050305030304" charset="0"/>
              </a:rPr>
              <a:t>МОЖНО ЛИ </a:t>
            </a:r>
            <a:r>
              <a:rPr lang="ru-RU" dirty="0" smtClean="0"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ru-RU" dirty="0" smtClean="0">
                <a:latin typeface="Book Antiqua" panose="02040602050305030304" charset="0"/>
                <a:cs typeface="Book Antiqua" panose="02040602050305030304" charset="0"/>
              </a:rPr>
            </a:br>
            <a:r>
              <a:rPr lang="en-US" dirty="0" smtClean="0">
                <a:latin typeface="Book Antiqua" panose="02040602050305030304" charset="0"/>
                <a:cs typeface="Book Antiqua" panose="02040602050305030304" charset="0"/>
              </a:rPr>
              <a:t>ЗАМЕНИТЬ </a:t>
            </a:r>
            <a:r>
              <a:rPr lang="en-US" dirty="0">
                <a:latin typeface="Book Antiqua" panose="02040602050305030304" charset="0"/>
                <a:cs typeface="Book Antiqua" panose="02040602050305030304" charset="0"/>
              </a:rPr>
              <a:t>ЧТЕНИЕ?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83861" y="1936171"/>
            <a:ext cx="7204455" cy="41699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latin typeface="Batang"/>
                <a:ea typeface="Batang"/>
                <a:cs typeface="+mn-lt"/>
              </a:rPr>
              <a:t>Сегодня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есть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альтернативы</a:t>
            </a:r>
            <a:r>
              <a:rPr lang="en-US" sz="2000" dirty="0">
                <a:latin typeface="Batang"/>
                <a:ea typeface="Batang"/>
                <a:cs typeface="+mn-lt"/>
              </a:rPr>
              <a:t>:</a:t>
            </a:r>
            <a:endParaRPr lang="ru-RU" sz="2000" dirty="0">
              <a:latin typeface="Batang"/>
              <a:ea typeface="Batang"/>
            </a:endParaRPr>
          </a:p>
          <a:p>
            <a:r>
              <a:rPr lang="en-US" sz="2000" dirty="0">
                <a:latin typeface="Batang"/>
                <a:ea typeface="Batang"/>
                <a:cs typeface="+mn-lt"/>
              </a:rPr>
              <a:t>• </a:t>
            </a:r>
            <a:r>
              <a:rPr lang="en-US" sz="2000" dirty="0" err="1">
                <a:latin typeface="Batang"/>
                <a:ea typeface="Batang"/>
                <a:cs typeface="+mn-lt"/>
              </a:rPr>
              <a:t>фильмы</a:t>
            </a:r>
            <a:endParaRPr lang="en-US" sz="2000" dirty="0">
              <a:latin typeface="Batang"/>
              <a:ea typeface="Batang"/>
            </a:endParaRPr>
          </a:p>
          <a:p>
            <a:r>
              <a:rPr lang="en-US" sz="2000" dirty="0">
                <a:latin typeface="Batang"/>
                <a:ea typeface="Batang"/>
                <a:cs typeface="+mn-lt"/>
              </a:rPr>
              <a:t>•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аудиокниги</a:t>
            </a:r>
            <a:endParaRPr lang="en-US" sz="2000" dirty="0">
              <a:latin typeface="Batang"/>
              <a:ea typeface="Batang"/>
            </a:endParaRPr>
          </a:p>
          <a:p>
            <a:r>
              <a:rPr lang="en-US" sz="2000" dirty="0">
                <a:latin typeface="Batang"/>
                <a:ea typeface="Batang"/>
                <a:cs typeface="+mn-lt"/>
              </a:rPr>
              <a:t>•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краткие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пересказы</a:t>
            </a:r>
            <a:endParaRPr lang="en-US" sz="2000" dirty="0">
              <a:latin typeface="Batang"/>
              <a:ea typeface="Batang"/>
            </a:endParaRPr>
          </a:p>
          <a:p>
            <a:r>
              <a:rPr lang="en-US" sz="2000" dirty="0" err="1">
                <a:latin typeface="Batang"/>
                <a:ea typeface="Batang"/>
                <a:cs typeface="+mn-lt"/>
              </a:rPr>
              <a:t>Однако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они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не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дают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того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же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эффекта</a:t>
            </a:r>
            <a:r>
              <a:rPr lang="en-US" sz="2000" dirty="0">
                <a:latin typeface="Batang"/>
                <a:ea typeface="Batang"/>
                <a:cs typeface="+mn-lt"/>
              </a:rPr>
              <a:t>, </a:t>
            </a:r>
            <a:r>
              <a:rPr lang="en-US" sz="2000" dirty="0" err="1">
                <a:latin typeface="Batang"/>
                <a:ea typeface="Batang"/>
                <a:cs typeface="+mn-lt"/>
              </a:rPr>
              <a:t>что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чтение</a:t>
            </a:r>
            <a:r>
              <a:rPr lang="en-US" sz="2000" dirty="0">
                <a:latin typeface="Batang"/>
                <a:ea typeface="Batang"/>
                <a:cs typeface="+mn-lt"/>
              </a:rPr>
              <a:t>:</a:t>
            </a:r>
            <a:endParaRPr lang="en-US" sz="2000" dirty="0">
              <a:latin typeface="Batang"/>
              <a:ea typeface="Batang"/>
            </a:endParaRPr>
          </a:p>
          <a:p>
            <a:r>
              <a:rPr lang="en-US" sz="2000" dirty="0">
                <a:latin typeface="Batang"/>
                <a:ea typeface="Batang"/>
                <a:cs typeface="+mn-lt"/>
              </a:rPr>
              <a:t>• </a:t>
            </a:r>
            <a:r>
              <a:rPr lang="en-US" sz="2000" dirty="0" err="1">
                <a:latin typeface="Batang"/>
                <a:ea typeface="Batang"/>
                <a:cs typeface="+mn-lt"/>
              </a:rPr>
              <a:t>снижается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уровень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концентрации</a:t>
            </a:r>
            <a:endParaRPr lang="en-US" sz="2000" dirty="0">
              <a:latin typeface="Batang"/>
              <a:ea typeface="Batang"/>
            </a:endParaRPr>
          </a:p>
          <a:p>
            <a:r>
              <a:rPr lang="en-US" sz="2000" dirty="0">
                <a:latin typeface="Batang"/>
                <a:ea typeface="Batang"/>
                <a:cs typeface="+mn-lt"/>
              </a:rPr>
              <a:t>• </a:t>
            </a:r>
            <a:r>
              <a:rPr lang="en-US" sz="2000" dirty="0" err="1">
                <a:latin typeface="Batang"/>
                <a:ea typeface="Batang"/>
                <a:cs typeface="+mn-lt"/>
              </a:rPr>
              <a:t>хуже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развивается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воображение</a:t>
            </a:r>
            <a:endParaRPr lang="en-US" sz="2000" dirty="0">
              <a:latin typeface="Batang"/>
              <a:ea typeface="Batang"/>
            </a:endParaRPr>
          </a:p>
          <a:p>
            <a:r>
              <a:rPr lang="en-US" sz="2000" dirty="0">
                <a:latin typeface="Batang"/>
                <a:ea typeface="Batang"/>
                <a:cs typeface="+mn-lt"/>
              </a:rPr>
              <a:t>•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информация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усваивается</a:t>
            </a:r>
            <a:r>
              <a:rPr lang="en-US" sz="2000" dirty="0">
                <a:latin typeface="Batang"/>
                <a:ea typeface="Batang"/>
                <a:cs typeface="+mn-lt"/>
              </a:rPr>
              <a:t> </a:t>
            </a:r>
            <a:r>
              <a:rPr lang="en-US" sz="2000" dirty="0" err="1">
                <a:latin typeface="Batang"/>
                <a:ea typeface="Batang"/>
                <a:cs typeface="+mn-lt"/>
              </a:rPr>
              <a:t>поверхностно</a:t>
            </a:r>
            <a:endParaRPr lang="en-US" sz="2000" dirty="0">
              <a:latin typeface="Batang"/>
              <a:ea typeface="Batang"/>
            </a:endParaRPr>
          </a:p>
        </p:txBody>
      </p:sp>
      <p:pic>
        <p:nvPicPr>
          <p:cNvPr id="17" name="Picture Placeholder 16" descr="Изображение выглядит как Стеллаж, в помещении, Публикация, полка&#10;&#10;Содержимое, созданное искусственным интеллектом, может быть неверным.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940" r="14940"/>
          <a:stretch>
            <a:fillRect/>
          </a:stretch>
        </p:blipFill>
        <p:spPr>
          <a:xfrm>
            <a:off x="8616581" y="361188"/>
            <a:ext cx="3227832" cy="6135624"/>
          </a:xfr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rk Academia">
  <a:themeElements>
    <a:clrScheme name="Custom 4">
      <a:dk1>
        <a:sysClr val="windowText" lastClr="000000"/>
      </a:dk1>
      <a:lt1>
        <a:srgbClr val="DFD2C4"/>
      </a:lt1>
      <a:dk2>
        <a:srgbClr val="2C3932"/>
      </a:dk2>
      <a:lt2>
        <a:srgbClr val="FFFFFF"/>
      </a:lt2>
      <a:accent1>
        <a:srgbClr val="DFD2C4"/>
      </a:accent1>
      <a:accent2>
        <a:srgbClr val="4B2B30"/>
      </a:accent2>
      <a:accent3>
        <a:srgbClr val="233343"/>
      </a:accent3>
      <a:accent4>
        <a:srgbClr val="5F3430"/>
      </a:accent4>
      <a:accent5>
        <a:srgbClr val="8296AA"/>
      </a:accent5>
      <a:accent6>
        <a:srgbClr val="631E13"/>
      </a:accent6>
      <a:hlink>
        <a:srgbClr val="D2BD9A"/>
      </a:hlink>
      <a:folHlink>
        <a:srgbClr val="C5D2CB"/>
      </a:folHlink>
    </a:clrScheme>
    <a:fontScheme name="Custom 10">
      <a:majorFont>
        <a:latin typeface="Playfair Displ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BAF2CE-2C32-498E-B467-6C60C376794B}">
  <ds:schemaRefs/>
</ds:datastoreItem>
</file>

<file path=customXml/itemProps2.xml><?xml version="1.0" encoding="utf-8"?>
<ds:datastoreItem xmlns:ds="http://schemas.openxmlformats.org/officeDocument/2006/customXml" ds:itemID="{52185BFC-6E97-4C88-9034-F2A7ED1C005E}">
  <ds:schemaRefs/>
</ds:datastoreItem>
</file>

<file path=customXml/itemProps3.xml><?xml version="1.0" encoding="utf-8"?>
<ds:datastoreItem xmlns:ds="http://schemas.openxmlformats.org/officeDocument/2006/customXml" ds:itemID="{881A4212-02C6-475D-B332-DC5017D0453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881</Words>
  <Application>WPS Presentation</Application>
  <PresentationFormat>Произвольный</PresentationFormat>
  <Paragraphs>203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Dark Academia</vt:lpstr>
      <vt:lpstr>Социальный проект на тему: «Читать или не читать? Вот в чем вопрос!»</vt:lpstr>
      <vt:lpstr>АКТУАЛЬНОСТЬ</vt:lpstr>
      <vt:lpstr>ПРОБЛЕМА</vt:lpstr>
      <vt:lpstr>ЦЕЛЬ ПРОЕКТА</vt:lpstr>
      <vt:lpstr>ЗАДАЧИ</vt:lpstr>
      <vt:lpstr>Слайд 6</vt:lpstr>
      <vt:lpstr> Чтение- это процесс восприятия, понимания и осмысления текста.                                                                           Оно является важным способом: -получения знаний - развития мышления -расширения кругозора        </vt:lpstr>
      <vt:lpstr>Почему люди стали меньше читать?</vt:lpstr>
      <vt:lpstr>МОЖНО ЛИ  ЗАМЕНИТЬ ЧТЕНИЕ?</vt:lpstr>
      <vt:lpstr>ПОЧЕМУ ЧИТАТЬ?</vt:lpstr>
      <vt:lpstr>1. Как часто ты читаешь книги (не по школьной программе, а для себя)?</vt:lpstr>
      <vt:lpstr>2. Почему ты обычно берешь книгу в руки?</vt:lpstr>
      <vt:lpstr>3.Что, по-твоему, интереснее: читать книгу или смотреть фильмы/видеоролики по тому же сюжету?</vt:lpstr>
      <vt:lpstr>4. Согласен ли ты с утверждением:  «Чтение - это скучно и бесполезно в современном мире»?</vt:lpstr>
      <vt:lpstr>5. Чего не хватает для более частого чтения?</vt:lpstr>
      <vt:lpstr>6. Какой жанр нравится больше всего?</vt:lpstr>
      <vt:lpstr>ПУТИ РЕШЕНИЯ</vt:lpstr>
      <vt:lpstr>  ЗАКЛЮЧЕНИЕ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Социальный проект на тему: "Читать или не читать?Вот в чем вопрос!"</dc:title>
  <dc:creator/>
  <cp:lastModifiedBy>User</cp:lastModifiedBy>
  <cp:revision>538</cp:revision>
  <dcterms:created xsi:type="dcterms:W3CDTF">2026-04-11T20:44:00Z</dcterms:created>
  <dcterms:modified xsi:type="dcterms:W3CDTF">2026-05-18T05:36:45Z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ICV">
    <vt:lpwstr>E6CD5BF08161473CAB829112294DFADC_12</vt:lpwstr>
  </property>
  <property fmtid="{D5CDD505-2E9C-101B-9397-08002B2CF9AE}" pid="5" name="KSOProductBuildVer">
    <vt:lpwstr>1049-12.2.0.23196</vt:lpwstr>
  </property>
</Properties>
</file>