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7"/>
  </p:notes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  <p:sldId id="286" r:id="rId10"/>
    <p:sldId id="264" r:id="rId11"/>
    <p:sldId id="270" r:id="rId12"/>
    <p:sldId id="271" r:id="rId13"/>
    <p:sldId id="272" r:id="rId14"/>
    <p:sldId id="268" r:id="rId15"/>
    <p:sldId id="273" r:id="rId16"/>
    <p:sldId id="274" r:id="rId17"/>
    <p:sldId id="275" r:id="rId18"/>
    <p:sldId id="276" r:id="rId19"/>
    <p:sldId id="277" r:id="rId20"/>
    <p:sldId id="279" r:id="rId21"/>
    <p:sldId id="278" r:id="rId22"/>
    <p:sldId id="280" r:id="rId23"/>
    <p:sldId id="285" r:id="rId24"/>
    <p:sldId id="281" r:id="rId25"/>
    <p:sldId id="28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38" autoAdjust="0"/>
    <p:restoredTop sz="94622" autoAdjust="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65307-3396-4BBD-B594-BAD627F389CF}" type="datetimeFigureOut">
              <a:rPr lang="ru-RU" smtClean="0"/>
              <a:pPr/>
              <a:t>17.05.2026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5B5B43-74A7-4B47-A83C-F4D6696EBA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65525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5B5B43-74A7-4B47-A83C-F4D6696EBA6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65982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5B5B43-74A7-4B47-A83C-F4D6696EBA66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8D47-AF7F-4F4F-A84B-755315025526}" type="datetimeFigureOut">
              <a:rPr lang="ru-RU" smtClean="0"/>
              <a:pPr/>
              <a:t>17.05.2026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B47BC7A-4481-4C74-95C2-8ACEEA16E7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8D47-AF7F-4F4F-A84B-755315025526}" type="datetimeFigureOut">
              <a:rPr lang="ru-RU" smtClean="0"/>
              <a:pPr/>
              <a:t>17.05.2026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BC7A-4481-4C74-95C2-8ACEEA16E7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8D47-AF7F-4F4F-A84B-755315025526}" type="datetimeFigureOut">
              <a:rPr lang="ru-RU" smtClean="0"/>
              <a:pPr/>
              <a:t>17.05.2026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BC7A-4481-4C74-95C2-8ACEEA16E7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8D47-AF7F-4F4F-A84B-755315025526}" type="datetimeFigureOut">
              <a:rPr lang="ru-RU" smtClean="0"/>
              <a:pPr/>
              <a:t>17.05.2026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BC7A-4481-4C74-95C2-8ACEEA16E7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8D47-AF7F-4F4F-A84B-755315025526}" type="datetimeFigureOut">
              <a:rPr lang="ru-RU" smtClean="0"/>
              <a:pPr/>
              <a:t>17.05.2026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B47BC7A-4481-4C74-95C2-8ACEEA16E7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8D47-AF7F-4F4F-A84B-755315025526}" type="datetimeFigureOut">
              <a:rPr lang="ru-RU" smtClean="0"/>
              <a:pPr/>
              <a:t>17.05.2026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BC7A-4481-4C74-95C2-8ACEEA16E7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8D47-AF7F-4F4F-A84B-755315025526}" type="datetimeFigureOut">
              <a:rPr lang="ru-RU" smtClean="0"/>
              <a:pPr/>
              <a:t>17.05.2026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BC7A-4481-4C74-95C2-8ACEEA16E7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8D47-AF7F-4F4F-A84B-755315025526}" type="datetimeFigureOut">
              <a:rPr lang="ru-RU" smtClean="0"/>
              <a:pPr/>
              <a:t>17.05.2026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BC7A-4481-4C74-95C2-8ACEEA16E7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8D47-AF7F-4F4F-A84B-755315025526}" type="datetimeFigureOut">
              <a:rPr lang="ru-RU" smtClean="0"/>
              <a:pPr/>
              <a:t>17.05.2026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BC7A-4481-4C74-95C2-8ACEEA16E7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8D47-AF7F-4F4F-A84B-755315025526}" type="datetimeFigureOut">
              <a:rPr lang="ru-RU" smtClean="0"/>
              <a:pPr/>
              <a:t>17.05.2026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7BC7A-4481-4C74-95C2-8ACEEA16E7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78D47-AF7F-4F4F-A84B-755315025526}" type="datetimeFigureOut">
              <a:rPr lang="ru-RU" smtClean="0"/>
              <a:pPr/>
              <a:t>17.05.2026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B47BC7A-4481-4C74-95C2-8ACEEA16E7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7F78D47-AF7F-4F4F-A84B-755315025526}" type="datetimeFigureOut">
              <a:rPr lang="ru-RU" smtClean="0"/>
              <a:pPr/>
              <a:t>17.05.2026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B47BC7A-4481-4C74-95C2-8ACEEA16E7F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86050" y="4286256"/>
            <a:ext cx="6200194" cy="1800200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Выполнила:</a:t>
            </a:r>
          </a:p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Нор-</a:t>
            </a:r>
            <a:r>
              <a:rPr lang="ru-RU" sz="1800" dirty="0" err="1" smtClean="0">
                <a:solidFill>
                  <a:schemeClr val="tx1"/>
                </a:solidFill>
              </a:rPr>
              <a:t>Аревян</a:t>
            </a:r>
            <a:r>
              <a:rPr lang="ru-RU" sz="1800" dirty="0" smtClean="0">
                <a:solidFill>
                  <a:schemeClr val="tx1"/>
                </a:solidFill>
              </a:rPr>
              <a:t> Валентина </a:t>
            </a:r>
            <a:r>
              <a:rPr lang="ru-RU" sz="1800" dirty="0" err="1" smtClean="0">
                <a:solidFill>
                  <a:schemeClr val="tx1"/>
                </a:solidFill>
              </a:rPr>
              <a:t>Мгрдичевна</a:t>
            </a:r>
            <a:endParaRPr lang="ru-RU" sz="1800" dirty="0" smtClean="0">
              <a:solidFill>
                <a:schemeClr val="tx1"/>
              </a:solidFill>
            </a:endParaRPr>
          </a:p>
          <a:p>
            <a:pPr algn="just"/>
            <a:r>
              <a:rPr lang="ru-RU" sz="1800" dirty="0" smtClean="0">
                <a:solidFill>
                  <a:schemeClr val="tx1"/>
                </a:solidFill>
              </a:rPr>
              <a:t>Ученица 10 класса </a:t>
            </a:r>
            <a:r>
              <a:rPr lang="ru-RU" sz="1800" dirty="0" err="1" smtClean="0">
                <a:solidFill>
                  <a:schemeClr val="tx1"/>
                </a:solidFill>
              </a:rPr>
              <a:t>Большесальской</a:t>
            </a:r>
            <a:r>
              <a:rPr lang="ru-RU" sz="1800" dirty="0" smtClean="0">
                <a:solidFill>
                  <a:schemeClr val="tx1"/>
                </a:solidFill>
              </a:rPr>
              <a:t> средней школы </a:t>
            </a:r>
            <a:r>
              <a:rPr lang="ru-RU" sz="1800" smtClean="0">
                <a:solidFill>
                  <a:schemeClr val="tx1"/>
                </a:solidFill>
              </a:rPr>
              <a:t>№</a:t>
            </a:r>
            <a:r>
              <a:rPr lang="ru-RU" sz="1800" smtClean="0">
                <a:solidFill>
                  <a:schemeClr val="tx1"/>
                </a:solidFill>
              </a:rPr>
              <a:t>8</a:t>
            </a:r>
            <a:endParaRPr lang="ru-RU" sz="1800" dirty="0" smtClean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500174"/>
            <a:ext cx="8229600" cy="1500198"/>
          </a:xfrm>
          <a:noFill/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Предпринимательский проект:        Туристический маршрут </a:t>
            </a:r>
            <a:b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 малой родине моей»</a:t>
            </a:r>
            <a:endParaRPr lang="ru-RU" sz="36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869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5357826"/>
            <a:ext cx="7386638" cy="73660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Карта туристического маршрута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9458" name="Picture 2" descr="C:\Users\Елизавета\Desktop\Новая папка\IMG-20250304-WA00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11597"/>
            <a:ext cx="8072494" cy="45407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88640"/>
            <a:ext cx="8786874" cy="116865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+mn-lt"/>
              </a:rPr>
              <a:t/>
            </a:r>
            <a:br>
              <a:rPr lang="ru-RU" dirty="0" smtClean="0">
                <a:latin typeface="+mn-lt"/>
              </a:rPr>
            </a:br>
            <a:r>
              <a:rPr lang="ru-RU" dirty="0" smtClean="0">
                <a:latin typeface="+mn-lt"/>
              </a:rPr>
              <a:t>Школьный музей </a:t>
            </a:r>
            <a:br>
              <a:rPr lang="ru-RU" dirty="0" smtClean="0">
                <a:latin typeface="+mn-lt"/>
              </a:rPr>
            </a:br>
            <a:r>
              <a:rPr lang="ru-RU" dirty="0" err="1" smtClean="0">
                <a:latin typeface="+mn-lt"/>
              </a:rPr>
              <a:t>Большесальской</a:t>
            </a:r>
            <a:r>
              <a:rPr lang="ru-RU" dirty="0" smtClean="0">
                <a:latin typeface="+mn-lt"/>
              </a:rPr>
              <a:t> средней школы №8</a:t>
            </a:r>
            <a:endParaRPr lang="ru-RU" dirty="0"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0" y="1571612"/>
            <a:ext cx="3598120" cy="4797494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8702" y="2236416"/>
            <a:ext cx="4786347" cy="3599620"/>
          </a:xfrm>
        </p:spPr>
      </p:pic>
    </p:spTree>
    <p:extLst>
      <p:ext uri="{BB962C8B-B14F-4D97-AF65-F5344CB8AC3E}">
        <p14:creationId xmlns="" xmlns:p14="http://schemas.microsoft.com/office/powerpoint/2010/main" val="193036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172528" cy="92697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+mn-lt"/>
              </a:rPr>
              <a:t>Мемориальные доски на здании школы, посвященные </a:t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С. Красноглазову, П. Луспекаеву и  П. </a:t>
            </a:r>
            <a:r>
              <a:rPr lang="ru-RU" sz="2400" dirty="0" err="1" smtClean="0">
                <a:latin typeface="+mn-lt"/>
              </a:rPr>
              <a:t>Шорлуяну</a:t>
            </a:r>
            <a:endParaRPr lang="ru-RU" sz="2400" dirty="0">
              <a:latin typeface="+mn-lt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912" t="30025" r="13538" b="28664"/>
          <a:stretch/>
        </p:blipFill>
        <p:spPr>
          <a:xfrm>
            <a:off x="776072" y="1714488"/>
            <a:ext cx="3581614" cy="4145280"/>
          </a:xfrm>
        </p:spPr>
      </p:pic>
      <p:pic>
        <p:nvPicPr>
          <p:cNvPr id="16385" name="Picture 1" descr="C:\Users\Елизавета\Desktop\IMG-20250220-WA001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 l="7172" r="23298"/>
          <a:stretch>
            <a:fillRect/>
          </a:stretch>
        </p:blipFill>
        <p:spPr bwMode="auto">
          <a:xfrm>
            <a:off x="4857752" y="1708868"/>
            <a:ext cx="3867258" cy="41715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3402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dirty="0" smtClean="0"/>
              <a:t>Мемориальная доска </a:t>
            </a:r>
            <a:br>
              <a:rPr lang="ru-RU" sz="3200" dirty="0" smtClean="0"/>
            </a:br>
            <a:r>
              <a:rPr lang="ru-RU" sz="3200" dirty="0" smtClean="0"/>
              <a:t>Л. </a:t>
            </a:r>
            <a:r>
              <a:rPr lang="ru-RU" sz="3200" dirty="0" err="1" smtClean="0"/>
              <a:t>Чапчахову</a:t>
            </a:r>
            <a:r>
              <a:rPr lang="ru-RU" sz="3200" dirty="0" smtClean="0"/>
              <a:t> и А. Ованесяну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00808"/>
            <a:ext cx="7776864" cy="4572000"/>
          </a:xfrm>
        </p:spPr>
      </p:pic>
    </p:spTree>
    <p:extLst>
      <p:ext uri="{BB962C8B-B14F-4D97-AF65-F5344CB8AC3E}">
        <p14:creationId xmlns="" xmlns:p14="http://schemas.microsoft.com/office/powerpoint/2010/main" val="185145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60648"/>
            <a:ext cx="7358114" cy="95377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   Церковь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Сурб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Аствацацин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pic>
        <p:nvPicPr>
          <p:cNvPr id="7" name="Содержимое 6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9855"/>
          <a:stretch>
            <a:fillRect/>
          </a:stretch>
        </p:blipFill>
        <p:spPr>
          <a:xfrm>
            <a:off x="1428728" y="1428736"/>
            <a:ext cx="6091762" cy="5072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64488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Бюсты Л. </a:t>
            </a:r>
            <a:r>
              <a:rPr lang="ru-RU" dirty="0" err="1" smtClean="0"/>
              <a:t>Чапчахову</a:t>
            </a:r>
            <a:r>
              <a:rPr lang="ru-RU" dirty="0" smtClean="0"/>
              <a:t> и П. Луспекаеву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62" y="1253033"/>
            <a:ext cx="3575075" cy="4766767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287" y="1447800"/>
            <a:ext cx="3429000" cy="4572000"/>
          </a:xfrm>
        </p:spPr>
      </p:pic>
    </p:spTree>
    <p:extLst>
      <p:ext uri="{BB962C8B-B14F-4D97-AF65-F5344CB8AC3E}">
        <p14:creationId xmlns="" xmlns:p14="http://schemas.microsoft.com/office/powerpoint/2010/main" val="11026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3408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/>
              <a:t>Мемориальная доска в Доме Культуры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22" y="1000108"/>
            <a:ext cx="4643470" cy="5653608"/>
          </a:xfrm>
        </p:spPr>
      </p:pic>
    </p:spTree>
    <p:extLst>
      <p:ext uri="{BB962C8B-B14F-4D97-AF65-F5344CB8AC3E}">
        <p14:creationId xmlns="" xmlns:p14="http://schemas.microsoft.com/office/powerpoint/2010/main" val="214706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72400" cy="7200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Памятник «Они стояли насмерть»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2000240"/>
            <a:ext cx="4412555" cy="3168352"/>
          </a:xfrm>
        </p:spPr>
      </p:pic>
      <p:pic>
        <p:nvPicPr>
          <p:cNvPr id="14" name="Объект 13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6" y="2000240"/>
            <a:ext cx="4176464" cy="3183634"/>
          </a:xfrm>
        </p:spPr>
      </p:pic>
    </p:spTree>
    <p:extLst>
      <p:ext uri="{BB962C8B-B14F-4D97-AF65-F5344CB8AC3E}">
        <p14:creationId xmlns="" xmlns:p14="http://schemas.microsoft.com/office/powerpoint/2010/main" val="180872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56207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dirty="0" smtClean="0"/>
              <a:t>Мемориальная доска, посвящённая Софье Поповян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4744"/>
            <a:ext cx="7344816" cy="4895056"/>
          </a:xfrm>
        </p:spPr>
      </p:pic>
    </p:spTree>
    <p:extLst>
      <p:ext uri="{BB962C8B-B14F-4D97-AF65-F5344CB8AC3E}">
        <p14:creationId xmlns="" xmlns:p14="http://schemas.microsoft.com/office/powerpoint/2010/main" val="408952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428604"/>
            <a:ext cx="7915276" cy="85010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400" dirty="0" smtClean="0"/>
              <a:t>Памятник «Никто не забыт,  ничто не забыто» </a:t>
            </a:r>
            <a:br>
              <a:rPr lang="ru-RU" sz="2400" dirty="0" smtClean="0"/>
            </a:br>
            <a:r>
              <a:rPr lang="ru-RU" sz="2400" dirty="0" smtClean="0"/>
              <a:t>на кургане Бербер-Оба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48" y="1500174"/>
            <a:ext cx="7699271" cy="4929222"/>
          </a:xfrm>
        </p:spPr>
      </p:pic>
    </p:spTree>
    <p:extLst>
      <p:ext uri="{BB962C8B-B14F-4D97-AF65-F5344CB8AC3E}">
        <p14:creationId xmlns="" xmlns:p14="http://schemas.microsoft.com/office/powerpoint/2010/main" val="361353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89649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57158" y="1988840"/>
            <a:ext cx="8429684" cy="403096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3600" dirty="0" err="1" smtClean="0"/>
              <a:t>Большесальское</a:t>
            </a:r>
            <a:r>
              <a:rPr lang="ru-RU" sz="3600" dirty="0" smtClean="0"/>
              <a:t> сельское поселение </a:t>
            </a:r>
          </a:p>
          <a:p>
            <a:pPr algn="ctr">
              <a:buNone/>
            </a:pPr>
            <a:r>
              <a:rPr lang="ru-RU" sz="3600" dirty="0" smtClean="0"/>
              <a:t>обладает огромным рекреационным потенциалом, и здесь можно развивать такую перспективную отрасль хозяйства, как туризм.</a:t>
            </a:r>
          </a:p>
          <a:p>
            <a:pPr>
              <a:buNone/>
            </a:pP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15370" cy="107154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Памятник воинам-освободителям </a:t>
            </a:r>
            <a:br>
              <a:rPr lang="ru-RU" dirty="0" smtClean="0"/>
            </a:br>
            <a:r>
              <a:rPr lang="ru-RU" dirty="0" smtClean="0"/>
              <a:t>в селе </a:t>
            </a:r>
            <a:r>
              <a:rPr lang="ru-RU" dirty="0" err="1" smtClean="0"/>
              <a:t>Несветай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38" y="1571612"/>
            <a:ext cx="7175720" cy="4444576"/>
          </a:xfrm>
        </p:spPr>
      </p:pic>
    </p:spTree>
    <p:extLst>
      <p:ext uri="{BB962C8B-B14F-4D97-AF65-F5344CB8AC3E}">
        <p14:creationId xmlns="" xmlns:p14="http://schemas.microsoft.com/office/powerpoint/2010/main" val="111724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7772400" cy="79695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 smtClean="0"/>
              <a:t>Церковь </a:t>
            </a:r>
            <a:r>
              <a:rPr lang="ru-RU" dirty="0" err="1" smtClean="0"/>
              <a:t>Сурб</a:t>
            </a:r>
            <a:r>
              <a:rPr lang="ru-RU" dirty="0" smtClean="0"/>
              <a:t> </a:t>
            </a:r>
            <a:r>
              <a:rPr lang="ru-RU" dirty="0" err="1" smtClean="0"/>
              <a:t>Карапет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2285992"/>
            <a:ext cx="4268539" cy="300777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190" y="2285992"/>
            <a:ext cx="3965699" cy="3024336"/>
          </a:xfrm>
        </p:spPr>
      </p:pic>
    </p:spTree>
    <p:extLst>
      <p:ext uri="{BB962C8B-B14F-4D97-AF65-F5344CB8AC3E}">
        <p14:creationId xmlns="" xmlns:p14="http://schemas.microsoft.com/office/powerpoint/2010/main" val="260611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63567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Бюджет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27584" y="1772816"/>
            <a:ext cx="1905000" cy="4495800"/>
          </a:xfrm>
        </p:spPr>
        <p:txBody>
          <a:bodyPr/>
          <a:lstStyle/>
          <a:p>
            <a:r>
              <a:rPr lang="ru-RU" dirty="0" smtClean="0"/>
              <a:t>АВТОБУС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ОБЕД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2843808" y="980728"/>
            <a:ext cx="5715000" cy="52878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b="1" i="1" dirty="0" smtClean="0"/>
              <a:t>Стоимость экскурсии 1500 рублей</a:t>
            </a:r>
          </a:p>
          <a:p>
            <a:pPr marL="0" indent="0">
              <a:buNone/>
            </a:pPr>
            <a:r>
              <a:rPr lang="ru-RU" sz="2000" dirty="0" smtClean="0"/>
              <a:t>(экскурсия рассчитана на 20 человек)</a:t>
            </a:r>
            <a:endParaRPr lang="ru-RU" sz="2000" dirty="0"/>
          </a:p>
          <a:p>
            <a:r>
              <a:rPr lang="ru-RU" sz="2400" dirty="0" smtClean="0"/>
              <a:t>1 час=2500 рублей(экскурсия длится 6 часов) 2500*6=15000 рублей; 15000:20=750 рублей с 1 человека</a:t>
            </a:r>
          </a:p>
          <a:p>
            <a:endParaRPr lang="ru-RU" sz="2400" dirty="0" smtClean="0"/>
          </a:p>
          <a:p>
            <a:r>
              <a:rPr lang="ru-RU" sz="2400" dirty="0" smtClean="0"/>
              <a:t>200 рублей на 1 человека </a:t>
            </a:r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750(автобус)+200=950 рублей; </a:t>
            </a:r>
          </a:p>
          <a:p>
            <a:pPr marL="0" indent="0">
              <a:buNone/>
            </a:pPr>
            <a:r>
              <a:rPr lang="ru-RU" sz="2400" dirty="0" smtClean="0"/>
              <a:t>1500-950=550 рублей с каждого туриста  (наша прибыль)</a:t>
            </a:r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550*20=11000 рублей- наша прибыль </a:t>
            </a:r>
          </a:p>
          <a:p>
            <a:pPr marL="0" indent="0">
              <a:buNone/>
            </a:pPr>
            <a:r>
              <a:rPr lang="ru-RU" sz="2400" dirty="0" smtClean="0"/>
              <a:t>(с  группы в 20 человек)</a:t>
            </a:r>
            <a:endParaRPr lang="ru-RU" sz="2400" dirty="0"/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283252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63567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Анализ рисков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2843808" y="980728"/>
            <a:ext cx="5715000" cy="52878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142844" y="1600200"/>
            <a:ext cx="8858312" cy="4686320"/>
          </a:xfrm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Риски практически равны 0, т.к. мы ничего не теряем.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заказать экскурсионный автобус, не нужно делать предоплату.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нужно вкладывать деньги в ожидании их окупаемости.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Если собирается экскурсия – получаем прибыль, если нет – ничего не теряем.</a:t>
            </a:r>
            <a:endParaRPr lang="ru-RU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3252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2400" cy="634082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28596" y="1412776"/>
            <a:ext cx="8027372" cy="4572000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/>
              <a:t>Большесальское</a:t>
            </a:r>
            <a:r>
              <a:rPr lang="ru-RU" dirty="0" smtClean="0"/>
              <a:t> сельское поселение является колыбелью и носителем национальной культуры, традиционного уклада жизни, </a:t>
            </a:r>
          </a:p>
          <a:p>
            <a:pPr algn="ctr">
              <a:buNone/>
            </a:pPr>
            <a:r>
              <a:rPr lang="ru-RU" dirty="0" smtClean="0"/>
              <a:t>несет связь с историческими корнями.</a:t>
            </a:r>
          </a:p>
          <a:p>
            <a:pPr algn="ctr"/>
            <a:endParaRPr lang="ru-RU" dirty="0"/>
          </a:p>
          <a:p>
            <a:pPr algn="ctr"/>
            <a:r>
              <a:rPr lang="ru-RU" dirty="0" smtClean="0"/>
              <a:t>Развитие сельского туризма позволит обеспечить развитие нашего села, </a:t>
            </a:r>
          </a:p>
          <a:p>
            <a:pPr algn="ctr">
              <a:buNone/>
            </a:pPr>
            <a:r>
              <a:rPr lang="ru-RU" dirty="0" smtClean="0"/>
              <a:t>сохранить местные достопримечательности, улучшить благоустройство </a:t>
            </a:r>
          </a:p>
          <a:p>
            <a:pPr algn="ctr">
              <a:buNone/>
            </a:pPr>
            <a:r>
              <a:rPr lang="ru-RU" dirty="0" smtClean="0"/>
              <a:t>наших памятников культуры и села в целом!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0924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000240"/>
            <a:ext cx="7888960" cy="1864228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БЛАГОДАРЮ ВАС </a:t>
            </a:r>
            <a:b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/>
            </a:r>
            <a:b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</a:b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ЗА ВНИМАНИЕ!</a:t>
            </a:r>
            <a:endParaRPr lang="ru-RU" sz="4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117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428604"/>
            <a:ext cx="6236766" cy="64294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dirty="0" smtClean="0"/>
              <a:t>   ПРОБЛЕМА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1844824"/>
            <a:ext cx="8229600" cy="432769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dirty="0" smtClean="0"/>
              <a:t>В </a:t>
            </a:r>
            <a:r>
              <a:rPr lang="ru-RU" sz="3600" dirty="0" err="1" smtClean="0"/>
              <a:t>Большесальском</a:t>
            </a:r>
            <a:r>
              <a:rPr lang="ru-RU" sz="3600" dirty="0" smtClean="0"/>
              <a:t> сельском поселении есть исторические и культурные объекты, которые не стыдно показать любому гостю, </a:t>
            </a:r>
          </a:p>
          <a:p>
            <a:pPr algn="ctr">
              <a:buNone/>
            </a:pPr>
            <a:r>
              <a:rPr lang="ru-RU" sz="3600" dirty="0" smtClean="0"/>
              <a:t>но к сожалению, у нас не уделяется внимание туризму.</a:t>
            </a: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404363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Цель проекта</a:t>
            </a:r>
            <a:endParaRPr lang="ru-RU" sz="4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285720" y="2000240"/>
            <a:ext cx="8572560" cy="394176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Реализовать привлекательный туристический маршрут по нашей малой Родине, который популяризирует достопримечательности нашего края, способствует развитию местного туризма, позволит пробудить интерес и бережное отношение к своей малой Родине и получить прибыль.</a:t>
            </a: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411109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785818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Задачи проекта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57158" y="1500174"/>
            <a:ext cx="8472518" cy="500066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Разработать оптимальный туристический маршрут с учетом выявленных достопримечательностей.</a:t>
            </a:r>
          </a:p>
          <a:p>
            <a:endParaRPr lang="ru-RU" dirty="0" smtClean="0"/>
          </a:p>
          <a:p>
            <a:r>
              <a:rPr lang="ru-RU" dirty="0" smtClean="0"/>
              <a:t>Создать привлекательные рекламные материалы.</a:t>
            </a:r>
          </a:p>
          <a:p>
            <a:endParaRPr lang="ru-RU" dirty="0" smtClean="0"/>
          </a:p>
          <a:p>
            <a:r>
              <a:rPr lang="ru-RU" dirty="0" smtClean="0"/>
              <a:t>Продумать стратегию продвижения маршрута среди целевой аудитории.</a:t>
            </a:r>
          </a:p>
          <a:p>
            <a:endParaRPr lang="ru-RU" dirty="0" smtClean="0"/>
          </a:p>
          <a:p>
            <a:r>
              <a:rPr lang="ru-RU" dirty="0" smtClean="0"/>
              <a:t>Определить потенциальную прибыль от реализации туристического маршрута.</a:t>
            </a:r>
          </a:p>
          <a:p>
            <a:endParaRPr lang="ru-RU" dirty="0" smtClean="0"/>
          </a:p>
          <a:p>
            <a:r>
              <a:rPr lang="ru-RU" dirty="0" smtClean="0"/>
              <a:t>Проанализировать возможные риски и способы их минимизации.</a:t>
            </a:r>
          </a:p>
          <a:p>
            <a:endParaRPr lang="ru-RU" dirty="0" smtClean="0"/>
          </a:p>
          <a:p>
            <a:r>
              <a:rPr lang="ru-RU" dirty="0" smtClean="0"/>
              <a:t>Организовать пробные туры по разработанному маршруту для оценки его эффективности и выявления недостатков.</a:t>
            </a:r>
          </a:p>
          <a:p>
            <a:pPr>
              <a:buNone/>
            </a:pPr>
            <a:endParaRPr lang="ru-RU" dirty="0" smtClean="0"/>
          </a:p>
          <a:p>
            <a:r>
              <a:rPr lang="ru-RU" dirty="0" smtClean="0"/>
              <a:t>Привлечь внимание общественности к сохранению исторического наследия.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0952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2852"/>
            <a:ext cx="8229600" cy="857256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ХАРАКТЕРИСТИКА  УСЛУГИ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14348" y="1142984"/>
            <a:ext cx="7772400" cy="4572000"/>
          </a:xfrm>
        </p:spPr>
        <p:txBody>
          <a:bodyPr>
            <a:noAutofit/>
          </a:bodyPr>
          <a:lstStyle/>
          <a:p>
            <a:r>
              <a:rPr lang="ru-RU" sz="1400" dirty="0" smtClean="0"/>
              <a:t>9:45.  Подача автобуса. Город Ростов-на-Дону, улица Вавилова, 47.</a:t>
            </a:r>
          </a:p>
          <a:p>
            <a:r>
              <a:rPr lang="ru-RU" sz="1400" dirty="0" smtClean="0"/>
              <a:t>10:00. Отправление автобуса в село Большие Салы. Экскурсия по маршруту следования (история образования села Большие Салы).</a:t>
            </a:r>
          </a:p>
          <a:p>
            <a:r>
              <a:rPr lang="ru-RU" sz="1400" dirty="0" smtClean="0"/>
              <a:t>10:40.  Прибытие в Большие Салы. Знакомство с экспонатами школьного музея. Знакомство с мемориальными досками на здании школе Красноглазому, </a:t>
            </a:r>
            <a:r>
              <a:rPr lang="ru-RU" sz="1400" dirty="0" err="1" smtClean="0"/>
              <a:t>Шорлуяну</a:t>
            </a:r>
            <a:r>
              <a:rPr lang="ru-RU" sz="1400" dirty="0" smtClean="0"/>
              <a:t>, Луспекаеву, </a:t>
            </a:r>
            <a:r>
              <a:rPr lang="ru-RU" sz="1400" dirty="0" err="1" smtClean="0"/>
              <a:t>Чапчахову</a:t>
            </a:r>
            <a:r>
              <a:rPr lang="ru-RU" sz="1400" dirty="0"/>
              <a:t> </a:t>
            </a:r>
            <a:r>
              <a:rPr lang="ru-RU" sz="1400" dirty="0" smtClean="0"/>
              <a:t>и Ованесяну.</a:t>
            </a:r>
          </a:p>
          <a:p>
            <a:r>
              <a:rPr lang="ru-RU" sz="1400" dirty="0" smtClean="0"/>
              <a:t>11:20. Остановка у церкви </a:t>
            </a:r>
            <a:r>
              <a:rPr lang="ru-RU" sz="1400" dirty="0" err="1" smtClean="0"/>
              <a:t>Сурб</a:t>
            </a:r>
            <a:r>
              <a:rPr lang="ru-RU" sz="1400" dirty="0" smtClean="0"/>
              <a:t> </a:t>
            </a:r>
            <a:r>
              <a:rPr lang="ru-RU" sz="1400" dirty="0" err="1" smtClean="0"/>
              <a:t>Аствацацин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11:40. Остановка у Дома культуры. Знакомство с мемориальной доской, памятниками </a:t>
            </a:r>
            <a:r>
              <a:rPr lang="ru-RU" sz="1400" dirty="0" err="1" smtClean="0"/>
              <a:t>Чапчахову</a:t>
            </a:r>
            <a:r>
              <a:rPr lang="ru-RU" sz="1400" dirty="0" smtClean="0"/>
              <a:t> и Луспекаеву.</a:t>
            </a:r>
          </a:p>
          <a:p>
            <a:r>
              <a:rPr lang="ru-RU" sz="1400" dirty="0" smtClean="0"/>
              <a:t>12:00. Остановка у памятника «Они стояли насмерть». Знакомство с мемориальной доской Софьи Поповян на здании сельской амбулатории.</a:t>
            </a:r>
          </a:p>
          <a:p>
            <a:r>
              <a:rPr lang="ru-RU" sz="1400" dirty="0" smtClean="0"/>
              <a:t>12:30. Обед в кафе «</a:t>
            </a:r>
            <a:r>
              <a:rPr lang="ru-RU" sz="1400" dirty="0" err="1" smtClean="0"/>
              <a:t>Нор-Арев</a:t>
            </a:r>
            <a:r>
              <a:rPr lang="ru-RU" sz="1400" dirty="0" smtClean="0"/>
              <a:t>».</a:t>
            </a:r>
          </a:p>
          <a:p>
            <a:r>
              <a:rPr lang="ru-RU" sz="1400" dirty="0" smtClean="0"/>
              <a:t>13:00. Отправление на курган </a:t>
            </a:r>
            <a:r>
              <a:rPr lang="ru-RU" sz="1400" dirty="0" err="1" smtClean="0"/>
              <a:t>Бербер-Оба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13:10. Прибытие. Посещение памятника «Никто не забыт, ничто не забыто».</a:t>
            </a:r>
          </a:p>
          <a:p>
            <a:r>
              <a:rPr lang="ru-RU" sz="1400" dirty="0" smtClean="0"/>
              <a:t>13:30. Отправление в село </a:t>
            </a:r>
            <a:r>
              <a:rPr lang="ru-RU" sz="1400" dirty="0" err="1" smtClean="0"/>
              <a:t>Несветай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13:50. Прибытие в село </a:t>
            </a:r>
            <a:r>
              <a:rPr lang="ru-RU" sz="1400" dirty="0" err="1" smtClean="0"/>
              <a:t>Несветай</a:t>
            </a:r>
            <a:r>
              <a:rPr lang="ru-RU" sz="1400" dirty="0" smtClean="0"/>
              <a:t>. Посещение памятника воинам-освободителям.</a:t>
            </a:r>
          </a:p>
          <a:p>
            <a:r>
              <a:rPr lang="ru-RU" sz="1400" dirty="0" smtClean="0"/>
              <a:t>14:10. Завершение экскурсии у церкви </a:t>
            </a:r>
            <a:r>
              <a:rPr lang="ru-RU" sz="1400" dirty="0" err="1" smtClean="0"/>
              <a:t>Сурб</a:t>
            </a:r>
            <a:r>
              <a:rPr lang="ru-RU" sz="1400" dirty="0" smtClean="0"/>
              <a:t> </a:t>
            </a:r>
            <a:r>
              <a:rPr lang="ru-RU" sz="1400" dirty="0" err="1" smtClean="0"/>
              <a:t>Карапет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14:30. Отправление в Ростов-на-Дону.</a:t>
            </a:r>
          </a:p>
          <a:p>
            <a:r>
              <a:rPr lang="ru-RU" sz="1400" dirty="0" smtClean="0"/>
              <a:t>15:30. Прибытие в Ростов-на-Дону.</a:t>
            </a:r>
            <a:endParaRPr 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388112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74638"/>
            <a:ext cx="8143932" cy="868346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ЦЕЛЕВАЯ АУДИТОРИЯ</a:t>
            </a:r>
            <a:endParaRPr lang="ru-RU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928662" y="1643050"/>
            <a:ext cx="7772400" cy="64135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4800" dirty="0" smtClean="0">
                <a:solidFill>
                  <a:schemeClr val="tx2">
                    <a:lumMod val="90000"/>
                  </a:schemeClr>
                </a:solidFill>
              </a:rPr>
              <a:t>Люди всех возрастов</a:t>
            </a:r>
            <a:endParaRPr lang="ru-RU" sz="4800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5786" y="2643182"/>
            <a:ext cx="792961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/>
              <a:t>Гипотеза: </a:t>
            </a:r>
            <a:r>
              <a:rPr lang="ru-RU" sz="2400" dirty="0" smtClean="0"/>
              <a:t>зная, что данная территория интересна местным жителям, можно предположить, что она, возможно, интересна не только для них.</a:t>
            </a:r>
            <a:r>
              <a:rPr lang="ru-RU" sz="2400" b="1" i="1" dirty="0" smtClean="0"/>
              <a:t> </a:t>
            </a:r>
          </a:p>
          <a:p>
            <a:pPr algn="ctr"/>
            <a:endParaRPr lang="ru-RU" sz="2400" b="1" i="1" dirty="0" smtClean="0"/>
          </a:p>
          <a:p>
            <a:pPr algn="ctr"/>
            <a:r>
              <a:rPr lang="ru-RU" sz="2400" b="1" i="1" dirty="0" smtClean="0"/>
              <a:t>Объект исследования</a:t>
            </a:r>
            <a:r>
              <a:rPr lang="ru-RU" sz="2400" dirty="0" smtClean="0"/>
              <a:t>–экскурсионный туризм.</a:t>
            </a:r>
          </a:p>
          <a:p>
            <a:pPr algn="ctr"/>
            <a:endParaRPr lang="ru-RU" sz="2400" b="1" i="1" dirty="0" smtClean="0"/>
          </a:p>
          <a:p>
            <a:pPr algn="ctr"/>
            <a:r>
              <a:rPr lang="ru-RU" sz="2400" b="1" i="1" dirty="0" smtClean="0"/>
              <a:t>Предмет исследования </a:t>
            </a:r>
            <a:r>
              <a:rPr lang="ru-RU" sz="2400" dirty="0" smtClean="0"/>
              <a:t>–экскурсионные возможности поселения и его окрестностей.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65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42853"/>
            <a:ext cx="7772400" cy="8572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НОВИЗНА</a:t>
            </a:r>
            <a:r>
              <a:rPr lang="ru-RU" dirty="0" smtClean="0">
                <a:solidFill>
                  <a:schemeClr val="tx1">
                    <a:lumMod val="75000"/>
                  </a:schemeClr>
                </a:solidFill>
              </a:rPr>
              <a:t> ИДЕИ</a:t>
            </a:r>
            <a:endParaRPr lang="ru-RU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0100" y="1142984"/>
            <a:ext cx="7772400" cy="1000132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ПОДОБНЫЙ МАРШРУТ ПРЕДЛАГАЕТСЯ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ДЛЯ ТУРИСТОВ ВПЕРВЫЕ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472" y="2786058"/>
            <a:ext cx="82153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Этапы работы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Подготовительный – изучение литературы, выявление экскурсионных объектов, определение круга лиц для сотрудничества.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Практический – отбор информации и материалов по точкам маршрута, поиск и отбор фотографий.</a:t>
            </a:r>
          </a:p>
          <a:p>
            <a:pPr marL="342900" indent="-342900">
              <a:buAutoNum type="arabicPeriod"/>
            </a:pPr>
            <a:r>
              <a:rPr lang="ru-RU" sz="2400" dirty="0" smtClean="0"/>
              <a:t>Аналитический - выявление ошибок и недочётов, составление плана коррекции с учетом замечаний посетителей.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311507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214290"/>
            <a:ext cx="7772400" cy="107157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Критерии создания </a:t>
            </a:r>
            <a:b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туристического маршрута</a:t>
            </a:r>
            <a:endParaRPr lang="ru-RU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1357298"/>
            <a:ext cx="8786874" cy="4429156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Объекты туристического маршрута находятся на небольшом расстоянии для экономии времени 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(с. Большие Салы, курган </a:t>
            </a:r>
            <a:r>
              <a:rPr lang="ru-RU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Бербер-Оба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с.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Несветай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pPr algn="ctr"/>
            <a:endParaRPr lang="ru-RU" dirty="0" smtClean="0"/>
          </a:p>
          <a:p>
            <a:pPr algn="ctr"/>
            <a:endParaRPr lang="ru-RU" sz="30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3000" dirty="0" smtClean="0">
                <a:solidFill>
                  <a:schemeClr val="accent2">
                    <a:lumMod val="75000"/>
                  </a:schemeClr>
                </a:solidFill>
              </a:rPr>
              <a:t>Ожидаемые результаты</a:t>
            </a:r>
          </a:p>
          <a:p>
            <a:pPr algn="ctr"/>
            <a:r>
              <a:rPr lang="ru-RU" sz="3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Создание экскурсионного маршрута, </a:t>
            </a:r>
          </a:p>
          <a:p>
            <a:pPr algn="ctr"/>
            <a:r>
              <a:rPr lang="ru-RU" sz="3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выпуск информационного буклета, </a:t>
            </a:r>
          </a:p>
          <a:p>
            <a:pPr algn="ctr"/>
            <a:r>
              <a:rPr lang="ru-RU" sz="3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публикация статьи о проекте на </a:t>
            </a:r>
          </a:p>
          <a:p>
            <a:pPr algn="ctr"/>
            <a:r>
              <a:rPr lang="ru-RU" sz="3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сайте сельского поселения, </a:t>
            </a:r>
          </a:p>
          <a:p>
            <a:pPr algn="ctr"/>
            <a:r>
              <a:rPr lang="ru-RU" sz="3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использование буклетов в работе </a:t>
            </a:r>
          </a:p>
          <a:p>
            <a:pPr algn="ctr"/>
            <a:r>
              <a:rPr lang="ru-RU" sz="3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классных коллективов, </a:t>
            </a:r>
          </a:p>
          <a:p>
            <a:pPr algn="ctr"/>
            <a:r>
              <a:rPr lang="ru-RU" sz="3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получение прибыли.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516</TotalTime>
  <Words>711</Words>
  <Application>Microsoft Office PowerPoint</Application>
  <PresentationFormat>Экран (4:3)</PresentationFormat>
  <Paragraphs>118</Paragraphs>
  <Slides>25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Справедливость</vt:lpstr>
      <vt:lpstr>   Предпринимательский проект:        Туристический маршрут  «По малой родине моей»</vt:lpstr>
      <vt:lpstr>Актуальность</vt:lpstr>
      <vt:lpstr>   ПРОБЛЕМА</vt:lpstr>
      <vt:lpstr>Цель проекта</vt:lpstr>
      <vt:lpstr>Задачи проекта</vt:lpstr>
      <vt:lpstr>ХАРАКТЕРИСТИКА  УСЛУГИ</vt:lpstr>
      <vt:lpstr>ЦЕЛЕВАЯ АУДИТОРИЯ</vt:lpstr>
      <vt:lpstr>НОВИЗНА ИДЕИ</vt:lpstr>
      <vt:lpstr>Критерии создания  туристического маршрута</vt:lpstr>
      <vt:lpstr>Карта туристического маршрута</vt:lpstr>
      <vt:lpstr> Школьный музей  Большесальской средней школы №8</vt:lpstr>
      <vt:lpstr>Мемориальные доски на здании школы, посвященные  С. Красноглазову, П. Луспекаеву и  П. Шорлуяну</vt:lpstr>
      <vt:lpstr>Мемориальная доска  Л. Чапчахову и А. Ованесяну</vt:lpstr>
      <vt:lpstr>    Церковь Сурб Аствацацин </vt:lpstr>
      <vt:lpstr>Бюсты Л. Чапчахову и П. Луспекаеву</vt:lpstr>
      <vt:lpstr>Мемориальная доска в Доме Культуры</vt:lpstr>
      <vt:lpstr>Памятник «Они стояли насмерть»</vt:lpstr>
      <vt:lpstr>Мемориальная доска, посвящённая Софье Поповян</vt:lpstr>
      <vt:lpstr>Памятник «Никто не забыт,  ничто не забыто»  на кургане Бербер-Оба</vt:lpstr>
      <vt:lpstr> Памятник воинам-освободителям  в селе Несветай</vt:lpstr>
      <vt:lpstr>Церковь Сурб Карапет</vt:lpstr>
      <vt:lpstr>Бюджет</vt:lpstr>
      <vt:lpstr>Анализ рисков</vt:lpstr>
      <vt:lpstr>ЗАКЛЮЧЕНИЕ</vt:lpstr>
      <vt:lpstr>БЛАГОДАРЮ ВАС  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Предпринимательский проект на тему: «Туристический маршрут по малой Родине моей»</dc:title>
  <dc:creator>1P</dc:creator>
  <cp:lastModifiedBy>User</cp:lastModifiedBy>
  <cp:revision>47</cp:revision>
  <dcterms:created xsi:type="dcterms:W3CDTF">2025-03-03T18:51:05Z</dcterms:created>
  <dcterms:modified xsi:type="dcterms:W3CDTF">2026-05-17T20:15:26Z</dcterms:modified>
</cp:coreProperties>
</file>